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comments/comment2.xml" ContentType="application/vnd.openxmlformats-officedocument.presentationml.comment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7.xml" ContentType="application/vnd.openxmlformats-officedocument.presentationml.notesSlide+xml"/>
  <Override PartName="/ppt/media/image14.jpg" ContentType="image/jpeg"/>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5.jpg" ContentType="image/jpeg"/>
  <Override PartName="/ppt/media/image16.jpg" ContentType="image/jpeg"/>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21.jp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23.jpg" ContentType="image/jpeg"/>
  <Override PartName="/ppt/media/image26.jpg" ContentType="image/jpeg"/>
  <Override PartName="/ppt/media/image29.jpg" ContentType="image/jpeg"/>
  <Override PartName="/ppt/notesSlides/notesSlide15.xml" ContentType="application/vnd.openxmlformats-officedocument.presentationml.notesSlide+xml"/>
  <Override PartName="/ppt/media/image30.jpg" ContentType="image/jpeg"/>
  <Override PartName="/ppt/notesSlides/notesSlide16.xml" ContentType="application/vnd.openxmlformats-officedocument.presentationml.notesSlide+xml"/>
  <Override PartName="/ppt/media/image32.jpg" ContentType="image/jpeg"/>
  <Override PartName="/ppt/media/image33.jpg" ContentType="image/jpeg"/>
  <Override PartName="/ppt/notesSlides/notesSlide17.xml" ContentType="application/vnd.openxmlformats-officedocument.presentationml.notesSlide+xml"/>
  <Override PartName="/ppt/media/image34.jpg" ContentType="image/jpeg"/>
  <Override PartName="/ppt/media/image35.jpg" ContentType="image/jpeg"/>
  <Override PartName="/ppt/media/image36.jp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40.jpg" ContentType="image/jpeg"/>
  <Override PartName="/ppt/media/image43.jpg" ContentType="image/jpeg"/>
  <Override PartName="/ppt/notesSlides/notesSlide20.xml" ContentType="application/vnd.openxmlformats-officedocument.presentationml.notesSlide+xml"/>
  <Override PartName="/ppt/media/image51.jpg" ContentType="image/jpeg"/>
  <Override PartName="/ppt/notesSlides/notesSlide21.xml" ContentType="application/vnd.openxmlformats-officedocument.presentationml.notesSlide+xml"/>
  <Override PartName="/ppt/media/image52.jpg" ContentType="image/jpeg"/>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54.jpg" ContentType="image/jpeg"/>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56.jpg" ContentType="image/jpeg"/>
  <Override PartName="/ppt/media/image57.jpg" ContentType="image/jpeg"/>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26.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64.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notesMasterIdLst>
    <p:notesMasterId r:id="rId40"/>
  </p:notesMasterIdLst>
  <p:sldIdLst>
    <p:sldId id="294" r:id="rId2"/>
    <p:sldId id="291" r:id="rId3"/>
    <p:sldId id="295" r:id="rId4"/>
    <p:sldId id="293" r:id="rId5"/>
    <p:sldId id="256" r:id="rId6"/>
    <p:sldId id="312" r:id="rId7"/>
    <p:sldId id="298" r:id="rId8"/>
    <p:sldId id="296" r:id="rId9"/>
    <p:sldId id="297" r:id="rId10"/>
    <p:sldId id="341" r:id="rId11"/>
    <p:sldId id="299" r:id="rId12"/>
    <p:sldId id="301" r:id="rId13"/>
    <p:sldId id="300" r:id="rId14"/>
    <p:sldId id="302" r:id="rId15"/>
    <p:sldId id="324" r:id="rId16"/>
    <p:sldId id="325" r:id="rId17"/>
    <p:sldId id="313" r:id="rId18"/>
    <p:sldId id="339" r:id="rId19"/>
    <p:sldId id="338" r:id="rId20"/>
    <p:sldId id="340" r:id="rId21"/>
    <p:sldId id="259" r:id="rId22"/>
    <p:sldId id="314" r:id="rId23"/>
    <p:sldId id="315" r:id="rId24"/>
    <p:sldId id="337" r:id="rId25"/>
    <p:sldId id="316" r:id="rId26"/>
    <p:sldId id="343" r:id="rId27"/>
    <p:sldId id="342" r:id="rId28"/>
    <p:sldId id="344" r:id="rId29"/>
    <p:sldId id="347" r:id="rId30"/>
    <p:sldId id="331" r:id="rId31"/>
    <p:sldId id="345" r:id="rId32"/>
    <p:sldId id="332" r:id="rId33"/>
    <p:sldId id="333" r:id="rId34"/>
    <p:sldId id="334" r:id="rId35"/>
    <p:sldId id="335" r:id="rId36"/>
    <p:sldId id="336" r:id="rId37"/>
    <p:sldId id="311" r:id="rId38"/>
    <p:sldId id="274" r:id="rId39"/>
  </p:sldIdLst>
  <p:sldSz cx="12192000" cy="6858000"/>
  <p:notesSz cx="6858000" cy="9144000"/>
  <p:custDataLst>
    <p:tags r:id="rId4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ia Emerson" initials="EE" lastIdx="1" clrIdx="0">
    <p:extLst>
      <p:ext uri="{19B8F6BF-5375-455C-9EA6-DF929625EA0E}">
        <p15:presenceInfo xmlns:p15="http://schemas.microsoft.com/office/powerpoint/2012/main" userId="Emilia Emer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4E821"/>
    <a:srgbClr val="A0D34D"/>
    <a:srgbClr val="A3E04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29" autoAdjust="0"/>
    <p:restoredTop sz="84816" autoAdjust="0"/>
  </p:normalViewPr>
  <p:slideViewPr>
    <p:cSldViewPr snapToGrid="0">
      <p:cViewPr varScale="1">
        <p:scale>
          <a:sx n="59" d="100"/>
          <a:sy n="59" d="100"/>
        </p:scale>
        <p:origin x="42"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11-28T13:49:13.557" idx="1">
    <p:pos x="10" y="10"/>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11-28T13:49:13.557"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B3134B-D964-4718-98A5-FB92CC09CFEE}" type="datetimeFigureOut">
              <a:rPr lang="en-US" smtClean="0"/>
              <a:t>3/2/2018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961A40-753D-4005-B7A5-B52EDD69B312}" type="slidenum">
              <a:rPr lang="en-US" smtClean="0"/>
              <a:t>‹#›</a:t>
            </a:fld>
            <a:endParaRPr lang="en-US"/>
          </a:p>
        </p:txBody>
      </p:sp>
    </p:spTree>
    <p:extLst>
      <p:ext uri="{BB962C8B-B14F-4D97-AF65-F5344CB8AC3E}">
        <p14:creationId xmlns:p14="http://schemas.microsoft.com/office/powerpoint/2010/main" val="13952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1</a:t>
            </a:fld>
            <a:endParaRPr lang="en-US"/>
          </a:p>
        </p:txBody>
      </p:sp>
    </p:spTree>
    <p:extLst>
      <p:ext uri="{BB962C8B-B14F-4D97-AF65-F5344CB8AC3E}">
        <p14:creationId xmlns:p14="http://schemas.microsoft.com/office/powerpoint/2010/main" val="189426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Put this slide up while you explain</a:t>
            </a:r>
            <a:r>
              <a:rPr lang="en-US" baseline="0" dirty="0" smtClean="0"/>
              <a:t> answer to previous question.</a:t>
            </a:r>
            <a:endParaRPr lang="en-US" dirty="0" smtClean="0"/>
          </a:p>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16</a:t>
            </a:fld>
            <a:endParaRPr lang="en-US"/>
          </a:p>
        </p:txBody>
      </p:sp>
    </p:spTree>
    <p:extLst>
      <p:ext uri="{BB962C8B-B14F-4D97-AF65-F5344CB8AC3E}">
        <p14:creationId xmlns:p14="http://schemas.microsoft.com/office/powerpoint/2010/main" val="655328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17</a:t>
            </a:fld>
            <a:endParaRPr lang="en-US"/>
          </a:p>
        </p:txBody>
      </p:sp>
    </p:spTree>
    <p:extLst>
      <p:ext uri="{BB962C8B-B14F-4D97-AF65-F5344CB8AC3E}">
        <p14:creationId xmlns:p14="http://schemas.microsoft.com/office/powerpoint/2010/main" val="3166438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18</a:t>
            </a:fld>
            <a:endParaRPr lang="en-US"/>
          </a:p>
        </p:txBody>
      </p:sp>
    </p:spTree>
    <p:extLst>
      <p:ext uri="{BB962C8B-B14F-4D97-AF65-F5344CB8AC3E}">
        <p14:creationId xmlns:p14="http://schemas.microsoft.com/office/powerpoint/2010/main" val="3326868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19</a:t>
            </a:fld>
            <a:endParaRPr lang="en-US"/>
          </a:p>
        </p:txBody>
      </p:sp>
    </p:spTree>
    <p:extLst>
      <p:ext uri="{BB962C8B-B14F-4D97-AF65-F5344CB8AC3E}">
        <p14:creationId xmlns:p14="http://schemas.microsoft.com/office/powerpoint/2010/main" val="2931444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20</a:t>
            </a:fld>
            <a:endParaRPr lang="en-US"/>
          </a:p>
        </p:txBody>
      </p:sp>
    </p:spTree>
    <p:extLst>
      <p:ext uri="{BB962C8B-B14F-4D97-AF65-F5344CB8AC3E}">
        <p14:creationId xmlns:p14="http://schemas.microsoft.com/office/powerpoint/2010/main" val="1180160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21</a:t>
            </a:fld>
            <a:endParaRPr lang="en-US"/>
          </a:p>
        </p:txBody>
      </p:sp>
    </p:spTree>
    <p:extLst>
      <p:ext uri="{BB962C8B-B14F-4D97-AF65-F5344CB8AC3E}">
        <p14:creationId xmlns:p14="http://schemas.microsoft.com/office/powerpoint/2010/main" val="2557121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22</a:t>
            </a:fld>
            <a:endParaRPr lang="en-US"/>
          </a:p>
        </p:txBody>
      </p:sp>
    </p:spTree>
    <p:extLst>
      <p:ext uri="{BB962C8B-B14F-4D97-AF65-F5344CB8AC3E}">
        <p14:creationId xmlns:p14="http://schemas.microsoft.com/office/powerpoint/2010/main" val="2288557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23</a:t>
            </a:fld>
            <a:endParaRPr lang="en-US"/>
          </a:p>
        </p:txBody>
      </p:sp>
    </p:spTree>
    <p:extLst>
      <p:ext uri="{BB962C8B-B14F-4D97-AF65-F5344CB8AC3E}">
        <p14:creationId xmlns:p14="http://schemas.microsoft.com/office/powerpoint/2010/main" val="3974786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24</a:t>
            </a:fld>
            <a:endParaRPr lang="en-US"/>
          </a:p>
        </p:txBody>
      </p:sp>
    </p:spTree>
    <p:extLst>
      <p:ext uri="{BB962C8B-B14F-4D97-AF65-F5344CB8AC3E}">
        <p14:creationId xmlns:p14="http://schemas.microsoft.com/office/powerpoint/2010/main" val="146233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25</a:t>
            </a:fld>
            <a:endParaRPr lang="en-US"/>
          </a:p>
        </p:txBody>
      </p:sp>
    </p:spTree>
    <p:extLst>
      <p:ext uri="{BB962C8B-B14F-4D97-AF65-F5344CB8AC3E}">
        <p14:creationId xmlns:p14="http://schemas.microsoft.com/office/powerpoint/2010/main" val="2758754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2</a:t>
            </a:fld>
            <a:endParaRPr lang="en-US"/>
          </a:p>
        </p:txBody>
      </p:sp>
    </p:spTree>
    <p:extLst>
      <p:ext uri="{BB962C8B-B14F-4D97-AF65-F5344CB8AC3E}">
        <p14:creationId xmlns:p14="http://schemas.microsoft.com/office/powerpoint/2010/main" val="1465256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26</a:t>
            </a:fld>
            <a:endParaRPr lang="en-US"/>
          </a:p>
        </p:txBody>
      </p:sp>
    </p:spTree>
    <p:extLst>
      <p:ext uri="{BB962C8B-B14F-4D97-AF65-F5344CB8AC3E}">
        <p14:creationId xmlns:p14="http://schemas.microsoft.com/office/powerpoint/2010/main" val="3273365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27</a:t>
            </a:fld>
            <a:endParaRPr lang="en-US"/>
          </a:p>
        </p:txBody>
      </p:sp>
    </p:spTree>
    <p:extLst>
      <p:ext uri="{BB962C8B-B14F-4D97-AF65-F5344CB8AC3E}">
        <p14:creationId xmlns:p14="http://schemas.microsoft.com/office/powerpoint/2010/main" val="1319613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28</a:t>
            </a:fld>
            <a:endParaRPr lang="en-US"/>
          </a:p>
        </p:txBody>
      </p:sp>
    </p:spTree>
    <p:extLst>
      <p:ext uri="{BB962C8B-B14F-4D97-AF65-F5344CB8AC3E}">
        <p14:creationId xmlns:p14="http://schemas.microsoft.com/office/powerpoint/2010/main" val="3973163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29</a:t>
            </a:fld>
            <a:endParaRPr lang="en-US"/>
          </a:p>
        </p:txBody>
      </p:sp>
    </p:spTree>
    <p:extLst>
      <p:ext uri="{BB962C8B-B14F-4D97-AF65-F5344CB8AC3E}">
        <p14:creationId xmlns:p14="http://schemas.microsoft.com/office/powerpoint/2010/main" val="30195792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30</a:t>
            </a:fld>
            <a:endParaRPr lang="en-US"/>
          </a:p>
        </p:txBody>
      </p:sp>
    </p:spTree>
    <p:extLst>
      <p:ext uri="{BB962C8B-B14F-4D97-AF65-F5344CB8AC3E}">
        <p14:creationId xmlns:p14="http://schemas.microsoft.com/office/powerpoint/2010/main" val="3006206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31</a:t>
            </a:fld>
            <a:endParaRPr lang="en-US"/>
          </a:p>
        </p:txBody>
      </p:sp>
    </p:spTree>
    <p:extLst>
      <p:ext uri="{BB962C8B-B14F-4D97-AF65-F5344CB8AC3E}">
        <p14:creationId xmlns:p14="http://schemas.microsoft.com/office/powerpoint/2010/main" val="4008828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35</a:t>
            </a:fld>
            <a:endParaRPr lang="en-US"/>
          </a:p>
        </p:txBody>
      </p:sp>
    </p:spTree>
    <p:extLst>
      <p:ext uri="{BB962C8B-B14F-4D97-AF65-F5344CB8AC3E}">
        <p14:creationId xmlns:p14="http://schemas.microsoft.com/office/powerpoint/2010/main" val="250235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Put this slide up while you explain</a:t>
            </a:r>
            <a:r>
              <a:rPr lang="en-US" baseline="0" dirty="0" smtClean="0"/>
              <a:t> answer to previous question.</a:t>
            </a:r>
            <a:endParaRPr lang="en-US" dirty="0" smtClean="0"/>
          </a:p>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37</a:t>
            </a:fld>
            <a:endParaRPr lang="en-US"/>
          </a:p>
        </p:txBody>
      </p:sp>
    </p:spTree>
    <p:extLst>
      <p:ext uri="{BB962C8B-B14F-4D97-AF65-F5344CB8AC3E}">
        <p14:creationId xmlns:p14="http://schemas.microsoft.com/office/powerpoint/2010/main" val="739278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38</a:t>
            </a:fld>
            <a:endParaRPr lang="en-US"/>
          </a:p>
        </p:txBody>
      </p:sp>
    </p:spTree>
    <p:extLst>
      <p:ext uri="{BB962C8B-B14F-4D97-AF65-F5344CB8AC3E}">
        <p14:creationId xmlns:p14="http://schemas.microsoft.com/office/powerpoint/2010/main" val="1080803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5</a:t>
            </a:fld>
            <a:endParaRPr lang="en-US"/>
          </a:p>
        </p:txBody>
      </p:sp>
    </p:spTree>
    <p:extLst>
      <p:ext uri="{BB962C8B-B14F-4D97-AF65-F5344CB8AC3E}">
        <p14:creationId xmlns:p14="http://schemas.microsoft.com/office/powerpoint/2010/main" val="3828177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 this slide up while you explain</a:t>
            </a:r>
            <a:r>
              <a:rPr lang="en-US" baseline="0" dirty="0" smtClean="0"/>
              <a:t> answer to previous question.</a:t>
            </a:r>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7</a:t>
            </a:fld>
            <a:endParaRPr lang="en-US"/>
          </a:p>
        </p:txBody>
      </p:sp>
    </p:spTree>
    <p:extLst>
      <p:ext uri="{BB962C8B-B14F-4D97-AF65-F5344CB8AC3E}">
        <p14:creationId xmlns:p14="http://schemas.microsoft.com/office/powerpoint/2010/main" val="149255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Put this slide up while you explain</a:t>
            </a:r>
            <a:r>
              <a:rPr lang="en-US" baseline="0" dirty="0" smtClean="0"/>
              <a:t> answer to previous question.</a:t>
            </a:r>
            <a:endParaRPr lang="en-US" dirty="0" smtClean="0"/>
          </a:p>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9</a:t>
            </a:fld>
            <a:endParaRPr lang="en-US"/>
          </a:p>
        </p:txBody>
      </p:sp>
    </p:spTree>
    <p:extLst>
      <p:ext uri="{BB962C8B-B14F-4D97-AF65-F5344CB8AC3E}">
        <p14:creationId xmlns:p14="http://schemas.microsoft.com/office/powerpoint/2010/main" val="3832381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Put this slide up while you explain</a:t>
            </a:r>
            <a:r>
              <a:rPr lang="en-US" baseline="0" dirty="0" smtClean="0"/>
              <a:t> answer to previous question.</a:t>
            </a:r>
            <a:endParaRPr lang="en-US" dirty="0" smtClean="0"/>
          </a:p>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10</a:t>
            </a:fld>
            <a:endParaRPr lang="en-US"/>
          </a:p>
        </p:txBody>
      </p:sp>
    </p:spTree>
    <p:extLst>
      <p:ext uri="{BB962C8B-B14F-4D97-AF65-F5344CB8AC3E}">
        <p14:creationId xmlns:p14="http://schemas.microsoft.com/office/powerpoint/2010/main" val="1108428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Put this slide up while you explain</a:t>
            </a:r>
            <a:r>
              <a:rPr lang="en-US" baseline="0" dirty="0" smtClean="0"/>
              <a:t> answer to previous question.</a:t>
            </a:r>
            <a:endParaRPr lang="en-US" dirty="0" smtClean="0"/>
          </a:p>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12</a:t>
            </a:fld>
            <a:endParaRPr lang="en-US"/>
          </a:p>
        </p:txBody>
      </p:sp>
    </p:spTree>
    <p:extLst>
      <p:ext uri="{BB962C8B-B14F-4D97-AF65-F5344CB8AC3E}">
        <p14:creationId xmlns:p14="http://schemas.microsoft.com/office/powerpoint/2010/main" val="626526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13</a:t>
            </a:fld>
            <a:endParaRPr lang="en-US"/>
          </a:p>
        </p:txBody>
      </p:sp>
    </p:spTree>
    <p:extLst>
      <p:ext uri="{BB962C8B-B14F-4D97-AF65-F5344CB8AC3E}">
        <p14:creationId xmlns:p14="http://schemas.microsoft.com/office/powerpoint/2010/main" val="2788370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Put this slide up while you explain</a:t>
            </a:r>
            <a:r>
              <a:rPr lang="en-US" baseline="0" dirty="0" smtClean="0"/>
              <a:t> answer to previous question.</a:t>
            </a:r>
            <a:endParaRPr lang="en-US" dirty="0" smtClean="0"/>
          </a:p>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14</a:t>
            </a:fld>
            <a:endParaRPr lang="en-US"/>
          </a:p>
        </p:txBody>
      </p:sp>
    </p:spTree>
    <p:extLst>
      <p:ext uri="{BB962C8B-B14F-4D97-AF65-F5344CB8AC3E}">
        <p14:creationId xmlns:p14="http://schemas.microsoft.com/office/powerpoint/2010/main" val="2289644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3/2/2018</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3/2/2018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3/2/2018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DFF08F-DC6B-4601-B491-B0F83F6DD2DA}" type="datetimeFigureOut">
              <a:rPr lang="en-US" smtClean="0"/>
              <a:pPr/>
              <a:t>3/2/2018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14854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3/2/2018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3/2/2018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3/2/2018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3/2/2018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3/2/2018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3/2/2018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3/2/2018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3/2/2018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3/2/2018</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image" Target="../media/image5.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png"/><Relationship Id="rId5" Type="http://schemas.openxmlformats.org/officeDocument/2006/relationships/notesSlide" Target="../notesSlides/notesSlide8.xml"/><Relationship Id="rId4"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jpg"/><Relationship Id="rId4" Type="http://schemas.openxmlformats.org/officeDocument/2006/relationships/image" Target="../media/image23.jp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image" Target="../media/image41.png"/><Relationship Id="rId12" Type="http://schemas.openxmlformats.org/officeDocument/2006/relationships/image" Target="../media/image18.png"/><Relationship Id="rId17" Type="http://schemas.openxmlformats.org/officeDocument/2006/relationships/image" Target="../media/image50.png"/><Relationship Id="rId2" Type="http://schemas.openxmlformats.org/officeDocument/2006/relationships/notesSlide" Target="../notesSlides/notesSlide19.xml"/><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0.jp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8.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g"/><Relationship Id="rId1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3.gif"/></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56.jpg"/></Relationships>
</file>

<file path=ppt/slides/_rels/slide32.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image" Target="../media/image5.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1.png"/><Relationship Id="rId5" Type="http://schemas.openxmlformats.org/officeDocument/2006/relationships/notesSlide" Target="../notesSlides/notesSlide26.xml"/><Relationship Id="rId4"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62.gif"/><Relationship Id="rId3" Type="http://schemas.openxmlformats.org/officeDocument/2006/relationships/image" Target="../media/image1.png"/><Relationship Id="rId7" Type="http://schemas.openxmlformats.org/officeDocument/2006/relationships/image" Target="../media/image61.gi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0.gif"/><Relationship Id="rId5" Type="http://schemas.openxmlformats.org/officeDocument/2006/relationships/image" Target="../media/image59.gif"/><Relationship Id="rId4" Type="http://schemas.openxmlformats.org/officeDocument/2006/relationships/image" Target="../media/image58.gif"/><Relationship Id="rId9" Type="http://schemas.openxmlformats.org/officeDocument/2006/relationships/image" Target="../media/image63.gif"/></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comments" Target="../comments/comment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534000" y="-4678431"/>
            <a:ext cx="13469616" cy="10040987"/>
          </a:xfrm>
          <a:prstGeom prst="rect">
            <a:avLst/>
          </a:prstGeom>
          <a:blipFill dpi="0" rotWithShape="1">
            <a:blip r:embed="rId3">
              <a:alphaModFix amt="25000"/>
              <a:lum bright="70000" contras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smtClean="0"/>
              <a:t>intro</a:t>
            </a:r>
            <a:endParaRPr lang="en-US" dirty="0"/>
          </a:p>
        </p:txBody>
      </p:sp>
      <p:pic>
        <p:nvPicPr>
          <p:cNvPr id="4" name="Picture 3" descr="Macintosh HD:Users:kirstengerbatsch2:Desktop:NCATlogoMTFC.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521" y="5547099"/>
            <a:ext cx="3519647" cy="866580"/>
          </a:xfrm>
          <a:prstGeom prst="rect">
            <a:avLst/>
          </a:prstGeom>
          <a:noFill/>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5034" y="5701184"/>
            <a:ext cx="1378077" cy="829398"/>
          </a:xfrm>
          <a:prstGeom prst="rect">
            <a:avLst/>
          </a:prstGeom>
        </p:spPr>
      </p:pic>
      <p:pic>
        <p:nvPicPr>
          <p:cNvPr id="6" name="Picture 5" descr="Macintosh HD:Users:kirstengerbatsch2:Desktop:300colorAmeriCorpsMT.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93111" y="5751440"/>
            <a:ext cx="703319" cy="728887"/>
          </a:xfrm>
          <a:prstGeom prst="rect">
            <a:avLst/>
          </a:prstGeom>
          <a:noFill/>
          <a:ln>
            <a:noFill/>
          </a:ln>
        </p:spPr>
      </p:pic>
    </p:spTree>
    <p:extLst>
      <p:ext uri="{BB962C8B-B14F-4D97-AF65-F5344CB8AC3E}">
        <p14:creationId xmlns:p14="http://schemas.microsoft.com/office/powerpoint/2010/main" val="18951775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8550" y="971550"/>
            <a:ext cx="4914900" cy="4914900"/>
          </a:xfrm>
          <a:prstGeom prst="rect">
            <a:avLst/>
          </a:prstGeom>
          <a:ln w="3175">
            <a:solidFill>
              <a:schemeClr val="tx1"/>
            </a:solidFill>
          </a:ln>
        </p:spPr>
      </p:pic>
    </p:spTree>
    <p:extLst>
      <p:ext uri="{BB962C8B-B14F-4D97-AF65-F5344CB8AC3E}">
        <p14:creationId xmlns:p14="http://schemas.microsoft.com/office/powerpoint/2010/main" val="37881329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5">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
          <p:cNvSpPr/>
          <p:nvPr>
            <p:custDataLst>
              <p:tags r:id="rId2"/>
            </p:custDataLst>
          </p:nvPr>
        </p:nvSpPr>
        <p:spPr>
          <a:xfrm>
            <a:off x="5849818" y="1714500"/>
            <a:ext cx="6096000" cy="5143500"/>
          </a:xfrm>
          <a:prstGeom prst="rect">
            <a:avLst/>
          </a:prstGeom>
          <a:blipFill>
            <a:blip r:embed="rId6"/>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566907" y="1439191"/>
            <a:ext cx="6026398" cy="1244903"/>
          </a:xfrm>
        </p:spPr>
        <p:txBody>
          <a:bodyPr>
            <a:normAutofit fontScale="90000"/>
          </a:bodyPr>
          <a:lstStyle/>
          <a:p>
            <a:r>
              <a:rPr lang="en-US" dirty="0" smtClean="0">
                <a:solidFill>
                  <a:schemeClr val="accent6">
                    <a:lumMod val="75000"/>
                  </a:schemeClr>
                </a:solidFill>
              </a:rPr>
              <a:t>Which of the following uses less overall energy and has less environmental impact?</a:t>
            </a:r>
            <a:endParaRPr lang="en-US" dirty="0">
              <a:solidFill>
                <a:schemeClr val="accent6">
                  <a:lumMod val="75000"/>
                </a:schemeClr>
              </a:solidFill>
            </a:endParaRPr>
          </a:p>
        </p:txBody>
      </p:sp>
      <p:sp>
        <p:nvSpPr>
          <p:cNvPr id="3" name="TPAnswers" title="Answer Text Shape"/>
          <p:cNvSpPr>
            <a:spLocks noGrp="1"/>
          </p:cNvSpPr>
          <p:nvPr>
            <p:ph type="body" idx="1"/>
            <p:custDataLst>
              <p:tags r:id="rId3"/>
            </p:custDataLst>
          </p:nvPr>
        </p:nvSpPr>
        <p:spPr>
          <a:xfrm>
            <a:off x="566907" y="3355408"/>
            <a:ext cx="5627611" cy="4038600"/>
          </a:xfrm>
        </p:spPr>
        <p:txBody>
          <a:bodyPr>
            <a:normAutofit/>
          </a:bodyPr>
          <a:lstStyle/>
          <a:p>
            <a:pPr marL="788670" indent="-742950">
              <a:buFont typeface="Corbel" pitchFamily="34" charset="0"/>
              <a:buAutoNum type="alphaUcPeriod"/>
            </a:pPr>
            <a:r>
              <a:rPr lang="en-US" sz="3200" dirty="0" smtClean="0">
                <a:solidFill>
                  <a:schemeClr val="accent6">
                    <a:lumMod val="75000"/>
                  </a:schemeClr>
                </a:solidFill>
              </a:rPr>
              <a:t>An apple grown 1000 miles away from the store.</a:t>
            </a:r>
          </a:p>
          <a:p>
            <a:pPr marL="788670" indent="-742950">
              <a:buFont typeface="Corbel" pitchFamily="34" charset="0"/>
              <a:buAutoNum type="alphaUcPeriod"/>
            </a:pPr>
            <a:r>
              <a:rPr lang="en-US" sz="3200" dirty="0" smtClean="0">
                <a:solidFill>
                  <a:schemeClr val="accent6">
                    <a:lumMod val="75000"/>
                  </a:schemeClr>
                </a:solidFill>
              </a:rPr>
              <a:t>An apple grown 50 miles away from the store.</a:t>
            </a: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8" name="5-Point Star 7"/>
          <p:cNvSpPr/>
          <p:nvPr/>
        </p:nvSpPr>
        <p:spPr>
          <a:xfrm rot="1054873">
            <a:off x="613470" y="4417011"/>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52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8032" y="784030"/>
            <a:ext cx="5263505" cy="5263505"/>
          </a:xfrm>
          <a:prstGeom prst="rect">
            <a:avLst/>
          </a:prstGeom>
          <a:ln w="3175">
            <a:solidFill>
              <a:schemeClr val="tx1"/>
            </a:solidFill>
          </a:ln>
        </p:spPr>
      </p:pic>
    </p:spTree>
    <p:extLst>
      <p:ext uri="{BB962C8B-B14F-4D97-AF65-F5344CB8AC3E}">
        <p14:creationId xmlns:p14="http://schemas.microsoft.com/office/powerpoint/2010/main" val="20471629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6">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C. got 0, D. got 0, "/>
          <p:cNvSpPr/>
          <p:nvPr>
            <p:custDataLst>
              <p:tags r:id="rId2"/>
            </p:custDataLst>
          </p:nvPr>
        </p:nvSpPr>
        <p:spPr>
          <a:xfrm>
            <a:off x="5849818" y="1714500"/>
            <a:ext cx="6096000" cy="5143500"/>
          </a:xfrm>
          <a:prstGeom prst="rect">
            <a:avLst/>
          </a:prstGeom>
          <a:blipFill>
            <a:blip r:embed="rId7"/>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458864" y="1757674"/>
            <a:ext cx="6072565" cy="1244903"/>
          </a:xfrm>
        </p:spPr>
        <p:txBody>
          <a:bodyPr>
            <a:normAutofit fontScale="90000"/>
          </a:bodyPr>
          <a:lstStyle/>
          <a:p>
            <a:r>
              <a:rPr lang="en-US" dirty="0" smtClean="0">
                <a:solidFill>
                  <a:schemeClr val="accent6">
                    <a:lumMod val="75000"/>
                  </a:schemeClr>
                </a:solidFill>
              </a:rPr>
              <a:t>Which of the following is not a processed food?</a:t>
            </a:r>
            <a:endParaRPr lang="en-US" dirty="0">
              <a:solidFill>
                <a:schemeClr val="accent6">
                  <a:lumMod val="75000"/>
                </a:schemeClr>
              </a:solidFill>
            </a:endParaRPr>
          </a:p>
        </p:txBody>
      </p:sp>
      <p:sp>
        <p:nvSpPr>
          <p:cNvPr id="3" name="TPAnswers" title="Answer Text Shape"/>
          <p:cNvSpPr>
            <a:spLocks noGrp="1"/>
          </p:cNvSpPr>
          <p:nvPr>
            <p:ph type="body" idx="1"/>
            <p:custDataLst>
              <p:tags r:id="rId3"/>
            </p:custDataLst>
          </p:nvPr>
        </p:nvSpPr>
        <p:spPr>
          <a:xfrm>
            <a:off x="458864" y="3732816"/>
            <a:ext cx="5256136" cy="1914818"/>
          </a:xfrm>
        </p:spPr>
        <p:txBody>
          <a:bodyPr>
            <a:normAutofit fontScale="85000" lnSpcReduction="20000"/>
          </a:bodyPr>
          <a:lstStyle/>
          <a:p>
            <a:pPr marL="788670" indent="-742950">
              <a:buFont typeface="Corbel" pitchFamily="34" charset="0"/>
              <a:buAutoNum type="alphaUcPeriod"/>
            </a:pPr>
            <a:r>
              <a:rPr lang="en-US" sz="3200" dirty="0" smtClean="0">
                <a:solidFill>
                  <a:schemeClr val="accent6">
                    <a:lumMod val="75000"/>
                  </a:schemeClr>
                </a:solidFill>
              </a:rPr>
              <a:t>Chips Ahoy.</a:t>
            </a:r>
          </a:p>
          <a:p>
            <a:pPr marL="788670" indent="-742950">
              <a:buFont typeface="Corbel" pitchFamily="34" charset="0"/>
              <a:buAutoNum type="alphaUcPeriod"/>
            </a:pPr>
            <a:r>
              <a:rPr lang="en-US" sz="3200" dirty="0" smtClean="0">
                <a:solidFill>
                  <a:schemeClr val="accent6">
                    <a:lumMod val="75000"/>
                  </a:schemeClr>
                </a:solidFill>
              </a:rPr>
              <a:t>Honey Nut Cheerios.</a:t>
            </a:r>
          </a:p>
          <a:p>
            <a:pPr marL="788670" indent="-742950">
              <a:buFont typeface="Corbel" pitchFamily="34" charset="0"/>
              <a:buAutoNum type="alphaUcPeriod"/>
            </a:pPr>
            <a:r>
              <a:rPr lang="en-US" sz="3200" dirty="0" smtClean="0">
                <a:solidFill>
                  <a:schemeClr val="accent6">
                    <a:lumMod val="75000"/>
                  </a:schemeClr>
                </a:solidFill>
              </a:rPr>
              <a:t>An </a:t>
            </a:r>
            <a:r>
              <a:rPr lang="en-US" sz="3200" dirty="0">
                <a:solidFill>
                  <a:schemeClr val="accent6">
                    <a:lumMod val="75000"/>
                  </a:schemeClr>
                </a:solidFill>
              </a:rPr>
              <a:t>a</a:t>
            </a:r>
            <a:r>
              <a:rPr lang="en-US" sz="3200" dirty="0" smtClean="0">
                <a:solidFill>
                  <a:schemeClr val="accent6">
                    <a:lumMod val="75000"/>
                  </a:schemeClr>
                </a:solidFill>
              </a:rPr>
              <a:t>pple</a:t>
            </a:r>
          </a:p>
          <a:p>
            <a:pPr marL="788670" indent="-742950">
              <a:buFont typeface="Corbel" pitchFamily="34" charset="0"/>
              <a:buAutoNum type="alphaUcPeriod"/>
            </a:pPr>
            <a:r>
              <a:rPr lang="en-US" sz="3200" dirty="0" smtClean="0">
                <a:solidFill>
                  <a:schemeClr val="accent6">
                    <a:lumMod val="75000"/>
                  </a:schemeClr>
                </a:solidFill>
              </a:rPr>
              <a:t>Frozen vegetables.</a:t>
            </a: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8" name="5-Point Star 7"/>
          <p:cNvSpPr/>
          <p:nvPr/>
        </p:nvSpPr>
        <p:spPr>
          <a:xfrm rot="1054873">
            <a:off x="522454" y="4607332"/>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9115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9505" y="2687623"/>
            <a:ext cx="3702092" cy="3702092"/>
          </a:xfrm>
          <a:prstGeom prst="rect">
            <a:avLst/>
          </a:prstGeom>
          <a:ln w="3175">
            <a:solidFill>
              <a:schemeClr val="tx1"/>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011" y="567654"/>
            <a:ext cx="3792205" cy="5565859"/>
          </a:xfrm>
          <a:prstGeom prst="rect">
            <a:avLst/>
          </a:prstGeom>
          <a:ln w="3175">
            <a:solidFill>
              <a:schemeClr val="tx1"/>
            </a:solid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4410" y="479577"/>
            <a:ext cx="3983115" cy="2080071"/>
          </a:xfrm>
          <a:prstGeom prst="rect">
            <a:avLst/>
          </a:prstGeom>
          <a:ln w="3175">
            <a:solidFill>
              <a:schemeClr val="tx1"/>
            </a:solidFill>
          </a:ln>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2099" y="552664"/>
            <a:ext cx="5177949" cy="5452380"/>
          </a:xfrm>
          <a:prstGeom prst="rect">
            <a:avLst/>
          </a:prstGeom>
        </p:spPr>
      </p:pic>
    </p:spTree>
    <p:extLst>
      <p:ext uri="{BB962C8B-B14F-4D97-AF65-F5344CB8AC3E}">
        <p14:creationId xmlns:p14="http://schemas.microsoft.com/office/powerpoint/2010/main" val="19710417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5">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C. got 0, D. got 0, E. got 0, "/>
          <p:cNvSpPr/>
          <p:nvPr>
            <p:custDataLst>
              <p:tags r:id="rId2"/>
            </p:custDataLst>
          </p:nvPr>
        </p:nvSpPr>
        <p:spPr>
          <a:xfrm>
            <a:off x="5849818" y="1714500"/>
            <a:ext cx="6096000" cy="5143500"/>
          </a:xfrm>
          <a:prstGeom prst="rect">
            <a:avLst/>
          </a:prstGeom>
          <a:blipFill>
            <a:blip r:embed="rId6"/>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458863" y="1288120"/>
            <a:ext cx="6280603" cy="1244903"/>
          </a:xfrm>
        </p:spPr>
        <p:txBody>
          <a:bodyPr>
            <a:normAutofit/>
          </a:bodyPr>
          <a:lstStyle/>
          <a:p>
            <a:r>
              <a:rPr lang="en-US" sz="3200" dirty="0" smtClean="0">
                <a:solidFill>
                  <a:schemeClr val="accent6">
                    <a:lumMod val="75000"/>
                  </a:schemeClr>
                </a:solidFill>
              </a:rPr>
              <a:t>Which of the following is a way to reduce your food energy impact?</a:t>
            </a:r>
            <a:endParaRPr lang="en-US" sz="3200" dirty="0">
              <a:solidFill>
                <a:schemeClr val="accent6">
                  <a:lumMod val="75000"/>
                </a:schemeClr>
              </a:solidFill>
            </a:endParaRPr>
          </a:p>
        </p:txBody>
      </p:sp>
      <p:sp>
        <p:nvSpPr>
          <p:cNvPr id="3" name="TPAnswers" title="Answer Text Shape"/>
          <p:cNvSpPr>
            <a:spLocks noGrp="1"/>
          </p:cNvSpPr>
          <p:nvPr>
            <p:ph type="body" idx="1"/>
            <p:custDataLst>
              <p:tags r:id="rId3"/>
            </p:custDataLst>
          </p:nvPr>
        </p:nvSpPr>
        <p:spPr>
          <a:xfrm>
            <a:off x="458863" y="2658703"/>
            <a:ext cx="5627611" cy="4038600"/>
          </a:xfrm>
        </p:spPr>
        <p:txBody>
          <a:bodyPr>
            <a:normAutofit/>
          </a:bodyPr>
          <a:lstStyle/>
          <a:p>
            <a:pPr marL="788670" indent="-742950">
              <a:buFont typeface="Corbel" pitchFamily="34" charset="0"/>
              <a:buAutoNum type="alphaUcPeriod"/>
            </a:pPr>
            <a:r>
              <a:rPr lang="en-US" sz="3200" dirty="0" smtClean="0">
                <a:solidFill>
                  <a:schemeClr val="accent6">
                    <a:lumMod val="75000"/>
                  </a:schemeClr>
                </a:solidFill>
              </a:rPr>
              <a:t>Eat less meat</a:t>
            </a:r>
          </a:p>
          <a:p>
            <a:pPr marL="788670" indent="-742950">
              <a:buFont typeface="Corbel" pitchFamily="34" charset="0"/>
              <a:buAutoNum type="alphaUcPeriod"/>
            </a:pPr>
            <a:r>
              <a:rPr lang="en-US" sz="3200" dirty="0" smtClean="0">
                <a:solidFill>
                  <a:schemeClr val="accent6">
                    <a:lumMod val="75000"/>
                  </a:schemeClr>
                </a:solidFill>
              </a:rPr>
              <a:t>Eat less processed food</a:t>
            </a:r>
          </a:p>
          <a:p>
            <a:pPr marL="788670" indent="-742950">
              <a:buFont typeface="Corbel" pitchFamily="34" charset="0"/>
              <a:buAutoNum type="alphaUcPeriod"/>
            </a:pPr>
            <a:r>
              <a:rPr lang="en-US" sz="3200" dirty="0" smtClean="0">
                <a:solidFill>
                  <a:schemeClr val="accent6">
                    <a:lumMod val="75000"/>
                  </a:schemeClr>
                </a:solidFill>
              </a:rPr>
              <a:t>Buy in season, local, and organic food.</a:t>
            </a:r>
          </a:p>
          <a:p>
            <a:pPr marL="788670" indent="-742950">
              <a:buFont typeface="Corbel" pitchFamily="34" charset="0"/>
              <a:buAutoNum type="alphaUcPeriod"/>
            </a:pPr>
            <a:r>
              <a:rPr lang="en-US" sz="3200" dirty="0" smtClean="0">
                <a:solidFill>
                  <a:schemeClr val="accent6">
                    <a:lumMod val="75000"/>
                  </a:schemeClr>
                </a:solidFill>
              </a:rPr>
              <a:t>Grow your own food.</a:t>
            </a:r>
          </a:p>
          <a:p>
            <a:pPr marL="788670" indent="-742950">
              <a:buFont typeface="Corbel" pitchFamily="34" charset="0"/>
              <a:buAutoNum type="alphaUcPeriod"/>
            </a:pPr>
            <a:r>
              <a:rPr lang="en-US" sz="3200" dirty="0" smtClean="0">
                <a:solidFill>
                  <a:schemeClr val="accent6">
                    <a:lumMod val="75000"/>
                  </a:schemeClr>
                </a:solidFill>
              </a:rPr>
              <a:t>All of these are great! </a:t>
            </a:r>
            <a:endParaRPr lang="en-US" sz="3200" dirty="0">
              <a:solidFill>
                <a:schemeClr val="accent6">
                  <a:lumMod val="75000"/>
                </a:schemeClr>
              </a:solidFill>
            </a:endParaRP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8" name="5-Point Star 7"/>
          <p:cNvSpPr/>
          <p:nvPr/>
        </p:nvSpPr>
        <p:spPr>
          <a:xfrm rot="1054873">
            <a:off x="522453" y="5565988"/>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489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0043" y="1016165"/>
            <a:ext cx="8571914" cy="4825670"/>
          </a:xfrm>
          <a:prstGeom prst="rect">
            <a:avLst/>
          </a:prstGeom>
          <a:ln w="3175">
            <a:solidFill>
              <a:schemeClr val="tx1"/>
            </a:solidFill>
          </a:ln>
        </p:spPr>
      </p:pic>
    </p:spTree>
    <p:extLst>
      <p:ext uri="{BB962C8B-B14F-4D97-AF65-F5344CB8AC3E}">
        <p14:creationId xmlns:p14="http://schemas.microsoft.com/office/powerpoint/2010/main" val="19325761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12495480" cy="1356360"/>
          </a:xfrm>
        </p:spPr>
        <p:txBody>
          <a:bodyPr>
            <a:normAutofit/>
          </a:bodyPr>
          <a:lstStyle/>
          <a:p>
            <a:r>
              <a:rPr lang="en-US" sz="4800" cap="small" dirty="0"/>
              <a:t>w</a:t>
            </a:r>
            <a:r>
              <a:rPr lang="en-US" sz="4800" cap="small" dirty="0" smtClean="0"/>
              <a:t>here does my food come from?</a:t>
            </a:r>
            <a:endParaRPr lang="en-US" sz="48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927688" y="1894518"/>
            <a:ext cx="10364194" cy="4109450"/>
          </a:xfrm>
        </p:spPr>
        <p:txBody>
          <a:bodyPr>
            <a:normAutofit fontScale="32500" lnSpcReduction="20000"/>
          </a:bodyPr>
          <a:lstStyle/>
          <a:p>
            <a:pPr marL="274320" lvl="1" indent="0" algn="ctr">
              <a:buNone/>
            </a:pPr>
            <a:r>
              <a:rPr lang="en-US" sz="10000" dirty="0" smtClean="0">
                <a:solidFill>
                  <a:schemeClr val="accent6">
                    <a:lumMod val="75000"/>
                  </a:schemeClr>
                </a:solidFill>
              </a:rPr>
              <a:t>It takes a lot of energy to get food to your table. The food system can be split into five stages.</a:t>
            </a:r>
          </a:p>
          <a:p>
            <a:pPr marL="274320" lvl="1" indent="0" algn="ctr">
              <a:buNone/>
            </a:pPr>
            <a:endParaRPr lang="en-US" sz="10000" dirty="0">
              <a:solidFill>
                <a:schemeClr val="accent6">
                  <a:lumMod val="75000"/>
                </a:schemeClr>
              </a:solidFill>
            </a:endParaRPr>
          </a:p>
          <a:p>
            <a:pPr marL="274320" lvl="1" indent="0" algn="ctr">
              <a:buNone/>
            </a:pPr>
            <a:r>
              <a:rPr lang="en-US" sz="10000" dirty="0" smtClean="0">
                <a:solidFill>
                  <a:schemeClr val="accent6">
                    <a:lumMod val="75000"/>
                  </a:schemeClr>
                </a:solidFill>
              </a:rPr>
              <a:t>1. Production</a:t>
            </a:r>
          </a:p>
          <a:p>
            <a:pPr marL="274320" lvl="1" indent="0" algn="ctr">
              <a:buNone/>
            </a:pPr>
            <a:r>
              <a:rPr lang="en-US" sz="10000" dirty="0" smtClean="0">
                <a:solidFill>
                  <a:schemeClr val="accent6">
                    <a:lumMod val="75000"/>
                  </a:schemeClr>
                </a:solidFill>
              </a:rPr>
              <a:t>2. Processing</a:t>
            </a:r>
          </a:p>
          <a:p>
            <a:pPr marL="274320" lvl="1" indent="0" algn="ctr">
              <a:buNone/>
            </a:pPr>
            <a:r>
              <a:rPr lang="en-US" sz="10000" dirty="0" smtClean="0">
                <a:solidFill>
                  <a:schemeClr val="accent6">
                    <a:lumMod val="75000"/>
                  </a:schemeClr>
                </a:solidFill>
              </a:rPr>
              <a:t>3. Transportation</a:t>
            </a:r>
          </a:p>
          <a:p>
            <a:pPr marL="274320" lvl="1" indent="0" algn="ctr">
              <a:buNone/>
            </a:pPr>
            <a:r>
              <a:rPr lang="en-US" sz="10000" dirty="0" smtClean="0">
                <a:solidFill>
                  <a:schemeClr val="accent6">
                    <a:lumMod val="75000"/>
                  </a:schemeClr>
                </a:solidFill>
              </a:rPr>
              <a:t>4.Consumption</a:t>
            </a:r>
          </a:p>
          <a:p>
            <a:pPr marL="274320" lvl="1" indent="0" algn="ctr">
              <a:buNone/>
            </a:pPr>
            <a:r>
              <a:rPr lang="en-US" sz="10000" dirty="0" smtClean="0">
                <a:solidFill>
                  <a:schemeClr val="accent6">
                    <a:lumMod val="75000"/>
                  </a:schemeClr>
                </a:solidFill>
              </a:rPr>
              <a:t>5. Waste</a:t>
            </a:r>
            <a:endParaRPr lang="en-US" sz="10000" dirty="0">
              <a:solidFill>
                <a:schemeClr val="accent6">
                  <a:lumMod val="75000"/>
                </a:schemeClr>
              </a:solidFill>
            </a:endParaRPr>
          </a:p>
          <a:p>
            <a:pPr lvl="1" algn="ctr"/>
            <a:endParaRPr lang="en-US" dirty="0"/>
          </a:p>
          <a:p>
            <a:pPr algn="ctr"/>
            <a:endParaRPr lang="en-US" dirty="0"/>
          </a:p>
        </p:txBody>
      </p:sp>
    </p:spTree>
    <p:extLst>
      <p:ext uri="{BB962C8B-B14F-4D97-AF65-F5344CB8AC3E}">
        <p14:creationId xmlns:p14="http://schemas.microsoft.com/office/powerpoint/2010/main" val="5272022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024" y="324959"/>
            <a:ext cx="6208542" cy="6208542"/>
          </a:xfrm>
          <a:prstGeom prst="rect">
            <a:avLst/>
          </a:prstGeom>
          <a:ln w="3175">
            <a:solidFill>
              <a:schemeClr val="tx1"/>
            </a:solidFill>
          </a:ln>
        </p:spPr>
      </p:pic>
      <p:sp>
        <p:nvSpPr>
          <p:cNvPr id="11" name="TextBox 10"/>
          <p:cNvSpPr txBox="1"/>
          <p:nvPr/>
        </p:nvSpPr>
        <p:spPr>
          <a:xfrm>
            <a:off x="1405154" y="1013042"/>
            <a:ext cx="5850281" cy="1015663"/>
          </a:xfrm>
          <a:prstGeom prst="rect">
            <a:avLst/>
          </a:prstGeom>
          <a:noFill/>
        </p:spPr>
        <p:txBody>
          <a:bodyPr wrap="square" rtlCol="0">
            <a:spAutoFit/>
          </a:bodyPr>
          <a:lstStyle/>
          <a:p>
            <a:pPr algn="ctr"/>
            <a:r>
              <a:rPr lang="en-US" sz="6000" cap="small" dirty="0" smtClean="0">
                <a:ln w="22225">
                  <a:solidFill>
                    <a:schemeClr val="accent6">
                      <a:lumMod val="75000"/>
                    </a:schemeClr>
                  </a:solidFill>
                </a:ln>
                <a:solidFill>
                  <a:schemeClr val="bg1"/>
                </a:solidFill>
              </a:rPr>
              <a:t>production</a:t>
            </a:r>
            <a:endParaRPr lang="en-US" sz="6000" cap="small" dirty="0">
              <a:ln w="22225">
                <a:solidFill>
                  <a:schemeClr val="accent6">
                    <a:lumMod val="75000"/>
                  </a:schemeClr>
                </a:solidFill>
              </a:ln>
              <a:solidFill>
                <a:schemeClr val="bg1"/>
              </a:solidFill>
            </a:endParaRPr>
          </a:p>
        </p:txBody>
      </p:sp>
      <p:sp>
        <p:nvSpPr>
          <p:cNvPr id="12" name="TextBox 11"/>
          <p:cNvSpPr txBox="1"/>
          <p:nvPr/>
        </p:nvSpPr>
        <p:spPr>
          <a:xfrm>
            <a:off x="1584285" y="3130722"/>
            <a:ext cx="5850281" cy="1015663"/>
          </a:xfrm>
          <a:prstGeom prst="rect">
            <a:avLst/>
          </a:prstGeom>
          <a:noFill/>
        </p:spPr>
        <p:txBody>
          <a:bodyPr wrap="square" rtlCol="0">
            <a:spAutoFit/>
          </a:bodyPr>
          <a:lstStyle/>
          <a:p>
            <a:pPr algn="ctr"/>
            <a:r>
              <a:rPr lang="en-US" sz="6000" cap="small" dirty="0" smtClean="0">
                <a:ln w="22225">
                  <a:solidFill>
                    <a:schemeClr val="accent6">
                      <a:lumMod val="75000"/>
                    </a:schemeClr>
                  </a:solidFill>
                </a:ln>
                <a:solidFill>
                  <a:schemeClr val="bg1"/>
                </a:solidFill>
              </a:rPr>
              <a:t>processing</a:t>
            </a:r>
            <a:endParaRPr lang="en-US" sz="6000" cap="small" dirty="0">
              <a:ln w="22225">
                <a:solidFill>
                  <a:schemeClr val="accent6">
                    <a:lumMod val="75000"/>
                  </a:schemeClr>
                </a:solidFill>
              </a:ln>
              <a:solidFill>
                <a:schemeClr val="bg1"/>
              </a:solidFill>
            </a:endParaRPr>
          </a:p>
        </p:txBody>
      </p:sp>
      <p:sp>
        <p:nvSpPr>
          <p:cNvPr id="13" name="TextBox 12"/>
          <p:cNvSpPr txBox="1"/>
          <p:nvPr/>
        </p:nvSpPr>
        <p:spPr>
          <a:xfrm>
            <a:off x="114300" y="4749076"/>
            <a:ext cx="5850281" cy="646331"/>
          </a:xfrm>
          <a:prstGeom prst="rect">
            <a:avLst/>
          </a:prstGeom>
          <a:noFill/>
        </p:spPr>
        <p:txBody>
          <a:bodyPr wrap="square" rtlCol="0">
            <a:spAutoFit/>
          </a:bodyPr>
          <a:lstStyle/>
          <a:p>
            <a:pPr algn="ctr"/>
            <a:r>
              <a:rPr lang="en-US" sz="3600" cap="small" dirty="0" smtClean="0">
                <a:ln w="12700">
                  <a:solidFill>
                    <a:schemeClr val="accent6">
                      <a:lumMod val="75000"/>
                    </a:schemeClr>
                  </a:solidFill>
                </a:ln>
                <a:solidFill>
                  <a:schemeClr val="bg1"/>
                </a:solidFill>
              </a:rPr>
              <a:t>transportation</a:t>
            </a:r>
            <a:endParaRPr lang="en-US" sz="3600" cap="small" dirty="0">
              <a:ln w="12700">
                <a:solidFill>
                  <a:schemeClr val="accent6">
                    <a:lumMod val="75000"/>
                  </a:schemeClr>
                </a:solidFill>
              </a:ln>
              <a:solidFill>
                <a:schemeClr val="bg1"/>
              </a:solidFill>
            </a:endParaRPr>
          </a:p>
        </p:txBody>
      </p:sp>
      <p:sp>
        <p:nvSpPr>
          <p:cNvPr id="14" name="TextBox 13"/>
          <p:cNvSpPr txBox="1"/>
          <p:nvPr/>
        </p:nvSpPr>
        <p:spPr>
          <a:xfrm>
            <a:off x="4268814" y="5479167"/>
            <a:ext cx="3268574" cy="707886"/>
          </a:xfrm>
          <a:prstGeom prst="rect">
            <a:avLst/>
          </a:prstGeom>
          <a:noFill/>
        </p:spPr>
        <p:txBody>
          <a:bodyPr wrap="square" rtlCol="0">
            <a:spAutoFit/>
          </a:bodyPr>
          <a:lstStyle/>
          <a:p>
            <a:pPr algn="ctr"/>
            <a:r>
              <a:rPr lang="en-US" sz="4000" cap="small" dirty="0" smtClean="0">
                <a:ln w="12700">
                  <a:solidFill>
                    <a:schemeClr val="accent6">
                      <a:lumMod val="75000"/>
                    </a:schemeClr>
                  </a:solidFill>
                </a:ln>
                <a:solidFill>
                  <a:schemeClr val="bg1"/>
                </a:solidFill>
              </a:rPr>
              <a:t>consumption</a:t>
            </a:r>
            <a:endParaRPr lang="en-US" sz="4000" cap="small" dirty="0">
              <a:ln w="12700">
                <a:solidFill>
                  <a:schemeClr val="accent6">
                    <a:lumMod val="75000"/>
                  </a:schemeClr>
                </a:solidFill>
              </a:ln>
              <a:solidFill>
                <a:schemeClr val="bg1"/>
              </a:solidFill>
            </a:endParaRPr>
          </a:p>
        </p:txBody>
      </p:sp>
      <p:sp>
        <p:nvSpPr>
          <p:cNvPr id="18" name="Right Brace 17"/>
          <p:cNvSpPr/>
          <p:nvPr/>
        </p:nvSpPr>
        <p:spPr>
          <a:xfrm>
            <a:off x="7537388" y="324959"/>
            <a:ext cx="557741" cy="6208542"/>
          </a:xfrm>
          <a:prstGeom prst="rightBrace">
            <a:avLst/>
          </a:prstGeom>
          <a:ln w="508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itle 1"/>
          <p:cNvSpPr txBox="1">
            <a:spLocks/>
          </p:cNvSpPr>
          <p:nvPr/>
        </p:nvSpPr>
        <p:spPr>
          <a:xfrm>
            <a:off x="8197951" y="2380757"/>
            <a:ext cx="3622986" cy="2096945"/>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sz="7200" cap="small" dirty="0"/>
              <a:t>w</a:t>
            </a:r>
            <a:r>
              <a:rPr lang="en-US" sz="7200" cap="small" dirty="0" smtClean="0"/>
              <a:t>aste occurs at all stages</a:t>
            </a:r>
            <a:endParaRPr lang="en-US" sz="7200" cap="small" dirty="0"/>
          </a:p>
        </p:txBody>
      </p:sp>
    </p:spTree>
    <p:extLst>
      <p:ext uri="{BB962C8B-B14F-4D97-AF65-F5344CB8AC3E}">
        <p14:creationId xmlns:p14="http://schemas.microsoft.com/office/powerpoint/2010/main" val="21728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8" grpId="0" animBg="1"/>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1234990" y="1161554"/>
            <a:ext cx="10327105" cy="1564195"/>
          </a:xfrm>
        </p:spPr>
        <p:txBody>
          <a:bodyPr>
            <a:normAutofit/>
          </a:bodyPr>
          <a:lstStyle/>
          <a:p>
            <a:pPr marL="45720" indent="0" algn="ctr">
              <a:buNone/>
            </a:pPr>
            <a:r>
              <a:rPr lang="en-US" sz="7200" i="1" dirty="0" smtClean="0">
                <a:solidFill>
                  <a:schemeClr val="accent6">
                    <a:lumMod val="75000"/>
                  </a:schemeClr>
                </a:solidFill>
              </a:rPr>
              <a:t>Let’s break it down…</a:t>
            </a:r>
            <a:endParaRPr lang="en-US" sz="7200" i="1" dirty="0">
              <a:solidFill>
                <a:schemeClr val="accent6">
                  <a:lumMod val="75000"/>
                </a:schemeClr>
              </a:solidFill>
            </a:endParaRPr>
          </a:p>
          <a:p>
            <a:pPr lvl="1"/>
            <a:endParaRPr lang="en-US" dirty="0"/>
          </a:p>
          <a:p>
            <a:pPr lvl="1"/>
            <a:endParaRPr lang="en-US" dirty="0"/>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7079" y="2629497"/>
            <a:ext cx="3585410" cy="3585410"/>
          </a:xfrm>
          <a:prstGeom prst="rect">
            <a:avLst/>
          </a:prstGeom>
          <a:ln w="3175">
            <a:solidFill>
              <a:schemeClr val="tx1"/>
            </a:solidFill>
          </a:ln>
        </p:spPr>
      </p:pic>
    </p:spTree>
    <p:extLst>
      <p:ext uri="{BB962C8B-B14F-4D97-AF65-F5344CB8AC3E}">
        <p14:creationId xmlns:p14="http://schemas.microsoft.com/office/powerpoint/2010/main" val="5782972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9875520" cy="1356360"/>
          </a:xfrm>
        </p:spPr>
        <p:txBody>
          <a:bodyPr>
            <a:normAutofit/>
          </a:bodyPr>
          <a:lstStyle/>
          <a:p>
            <a:r>
              <a:rPr lang="en-US" sz="7200" cap="small" dirty="0"/>
              <a:t>p</a:t>
            </a:r>
            <a:r>
              <a:rPr lang="en-US" sz="7200" cap="small" dirty="0" smtClean="0"/>
              <a:t>op quiz…</a:t>
            </a:r>
            <a:endParaRPr lang="en-US" sz="72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916529" y="2169127"/>
            <a:ext cx="10386512" cy="4704091"/>
          </a:xfrm>
        </p:spPr>
        <p:txBody>
          <a:bodyPr>
            <a:normAutofit/>
          </a:bodyPr>
          <a:lstStyle/>
          <a:p>
            <a:pPr marL="45720" indent="0" algn="ctr">
              <a:buNone/>
            </a:pPr>
            <a:r>
              <a:rPr lang="en-US" sz="2800" dirty="0">
                <a:solidFill>
                  <a:schemeClr val="accent6">
                    <a:lumMod val="75000"/>
                  </a:schemeClr>
                </a:solidFill>
              </a:rPr>
              <a:t>This presentation includes an interactive component using </a:t>
            </a:r>
            <a:r>
              <a:rPr lang="en-US" sz="2800" dirty="0" err="1">
                <a:solidFill>
                  <a:schemeClr val="accent6">
                    <a:lumMod val="75000"/>
                  </a:schemeClr>
                </a:solidFill>
              </a:rPr>
              <a:t>TurningPoint</a:t>
            </a:r>
            <a:r>
              <a:rPr lang="en-US" sz="2800" dirty="0">
                <a:solidFill>
                  <a:schemeClr val="accent6">
                    <a:lumMod val="75000"/>
                  </a:schemeClr>
                </a:solidFill>
              </a:rPr>
              <a:t> software. You will be asked a series of questions at the start of the presentation and again at the end to help us measure your change in knowledge. Questions are answered by using the remotes handed out. </a:t>
            </a:r>
          </a:p>
          <a:p>
            <a:pPr marL="45720" indent="0" algn="ctr">
              <a:buNone/>
            </a:pPr>
            <a:r>
              <a:rPr lang="en-US" sz="2800" dirty="0">
                <a:solidFill>
                  <a:schemeClr val="accent6">
                    <a:lumMod val="75000"/>
                  </a:schemeClr>
                </a:solidFill>
              </a:rPr>
              <a:t/>
            </a:r>
            <a:br>
              <a:rPr lang="en-US" sz="2800" dirty="0">
                <a:solidFill>
                  <a:schemeClr val="accent6">
                    <a:lumMod val="75000"/>
                  </a:schemeClr>
                </a:solidFill>
              </a:rPr>
            </a:br>
            <a:r>
              <a:rPr lang="en-US" sz="2800" dirty="0">
                <a:solidFill>
                  <a:schemeClr val="accent6">
                    <a:lumMod val="75000"/>
                  </a:schemeClr>
                </a:solidFill>
              </a:rPr>
              <a:t>Let’s do a practice question!</a:t>
            </a:r>
          </a:p>
          <a:p>
            <a:pPr marL="45720" indent="0">
              <a:buNone/>
            </a:pPr>
            <a:r>
              <a:rPr lang="en-US" sz="2400" dirty="0"/>
              <a:t/>
            </a:r>
            <a:br>
              <a:rPr lang="en-US" sz="2400" dirty="0"/>
            </a:br>
            <a:r>
              <a:rPr lang="en-US" sz="2400" dirty="0"/>
              <a:t/>
            </a:r>
            <a:br>
              <a:rPr lang="en-US" sz="2400" dirty="0"/>
            </a:br>
            <a:endParaRPr lang="en-US" sz="2400" dirty="0" smtClean="0">
              <a:solidFill>
                <a:schemeClr val="accent6">
                  <a:lumMod val="75000"/>
                </a:schemeClr>
              </a:solidFill>
            </a:endParaRPr>
          </a:p>
          <a:p>
            <a:pPr lvl="0"/>
            <a:endParaRPr lang="en-US" sz="2400" dirty="0">
              <a:solidFill>
                <a:schemeClr val="accent6">
                  <a:lumMod val="75000"/>
                </a:schemeClr>
              </a:solidFill>
            </a:endParaRPr>
          </a:p>
          <a:p>
            <a:pPr lvl="1"/>
            <a:endParaRPr lang="en-US" sz="2400" dirty="0">
              <a:solidFill>
                <a:schemeClr val="accent6">
                  <a:lumMod val="75000"/>
                </a:schemeClr>
              </a:solidFill>
            </a:endParaRPr>
          </a:p>
          <a:p>
            <a:pPr marL="45720" indent="0">
              <a:buNone/>
            </a:pPr>
            <a:endParaRPr lang="en-US" sz="2800" dirty="0">
              <a:solidFill>
                <a:schemeClr val="accent6">
                  <a:lumMod val="75000"/>
                </a:schemeClr>
              </a:solidFill>
            </a:endParaRPr>
          </a:p>
          <a:p>
            <a:endParaRPr lang="en-US" sz="2800" dirty="0">
              <a:solidFill>
                <a:schemeClr val="accent6">
                  <a:lumMod val="75000"/>
                </a:schemeClr>
              </a:solidFill>
            </a:endParaRPr>
          </a:p>
        </p:txBody>
      </p:sp>
    </p:spTree>
    <p:extLst>
      <p:ext uri="{BB962C8B-B14F-4D97-AF65-F5344CB8AC3E}">
        <p14:creationId xmlns:p14="http://schemas.microsoft.com/office/powerpoint/2010/main" val="37273181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12495480" cy="1356360"/>
          </a:xfrm>
        </p:spPr>
        <p:txBody>
          <a:bodyPr>
            <a:normAutofit/>
          </a:bodyPr>
          <a:lstStyle/>
          <a:p>
            <a:r>
              <a:rPr lang="en-US" sz="4800" cap="small" dirty="0"/>
              <a:t>p</a:t>
            </a:r>
            <a:r>
              <a:rPr lang="en-US" sz="4800" cap="small" dirty="0" smtClean="0"/>
              <a:t>roducing or growing food (production)</a:t>
            </a:r>
            <a:endParaRPr lang="en-US" sz="48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847165" y="1313882"/>
            <a:ext cx="10771094" cy="1241059"/>
          </a:xfrm>
        </p:spPr>
        <p:txBody>
          <a:bodyPr>
            <a:normAutofit/>
          </a:bodyPr>
          <a:lstStyle/>
          <a:p>
            <a:pPr marL="45720" indent="0" algn="ctr">
              <a:buNone/>
            </a:pPr>
            <a:r>
              <a:rPr lang="en-US" sz="3200" dirty="0">
                <a:solidFill>
                  <a:schemeClr val="accent6">
                    <a:lumMod val="75000"/>
                  </a:schemeClr>
                </a:solidFill>
              </a:rPr>
              <a:t>W</a:t>
            </a:r>
            <a:r>
              <a:rPr lang="en-US" sz="3200" dirty="0" smtClean="0">
                <a:solidFill>
                  <a:schemeClr val="accent6">
                    <a:lumMod val="75000"/>
                  </a:schemeClr>
                </a:solidFill>
              </a:rPr>
              <a:t>ater </a:t>
            </a:r>
            <a:r>
              <a:rPr lang="en-US" sz="3200" dirty="0">
                <a:solidFill>
                  <a:schemeClr val="accent6">
                    <a:lumMod val="75000"/>
                  </a:schemeClr>
                </a:solidFill>
              </a:rPr>
              <a:t>and fertilizers for </a:t>
            </a:r>
            <a:r>
              <a:rPr lang="en-US" sz="3200" dirty="0" smtClean="0">
                <a:solidFill>
                  <a:schemeClr val="accent6">
                    <a:lumMod val="75000"/>
                  </a:schemeClr>
                </a:solidFill>
              </a:rPr>
              <a:t>crops, food </a:t>
            </a:r>
            <a:r>
              <a:rPr lang="en-US" sz="3200" dirty="0">
                <a:solidFill>
                  <a:schemeClr val="accent6">
                    <a:lumMod val="75000"/>
                  </a:schemeClr>
                </a:solidFill>
              </a:rPr>
              <a:t>for cows and other animals that we get food </a:t>
            </a:r>
            <a:r>
              <a:rPr lang="en-US" sz="3200" dirty="0" smtClean="0">
                <a:solidFill>
                  <a:schemeClr val="accent6">
                    <a:lumMod val="75000"/>
                  </a:schemeClr>
                </a:solidFill>
              </a:rPr>
              <a:t>from.</a:t>
            </a:r>
            <a:endParaRPr lang="en-US" sz="3200" dirty="0">
              <a:solidFill>
                <a:schemeClr val="accent6">
                  <a:lumMod val="75000"/>
                </a:schemeClr>
              </a:solidFill>
            </a:endParaRPr>
          </a:p>
          <a:p>
            <a:pPr lvl="1" algn="ctr"/>
            <a:endParaRPr lang="en-US" dirty="0"/>
          </a:p>
          <a:p>
            <a:pPr lvl="1" algn="ctr"/>
            <a:endParaRPr lang="en-US" dirty="0"/>
          </a:p>
          <a:p>
            <a:pPr algn="ct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9269" y="2326341"/>
            <a:ext cx="3218059" cy="2083941"/>
          </a:xfrm>
          <a:prstGeom prst="rect">
            <a:avLst/>
          </a:prstGeom>
          <a:ln w="3175">
            <a:solidFill>
              <a:schemeClr val="tx1"/>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9979" y="2890341"/>
            <a:ext cx="3193673" cy="319367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607" y="3964908"/>
            <a:ext cx="2143125" cy="214312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9269" y="4606895"/>
            <a:ext cx="2398379" cy="1889184"/>
          </a:xfrm>
          <a:prstGeom prst="rect">
            <a:avLst/>
          </a:prstGeom>
          <a:ln w="3175">
            <a:solidFill>
              <a:schemeClr val="tx1"/>
            </a:solidFill>
          </a:ln>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5908" y="1969979"/>
            <a:ext cx="2122558" cy="1840725"/>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51575" y="2326183"/>
            <a:ext cx="1982524" cy="1982524"/>
          </a:xfrm>
          <a:prstGeom prst="rect">
            <a:avLst/>
          </a:prstGeom>
          <a:ln w="3175">
            <a:solidFill>
              <a:schemeClr val="tx1"/>
            </a:solidFill>
          </a:ln>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40506" y="4592626"/>
            <a:ext cx="1798320" cy="1903453"/>
          </a:xfrm>
          <a:prstGeom prst="rect">
            <a:avLst/>
          </a:prstGeom>
          <a:ln w="3175">
            <a:solidFill>
              <a:schemeClr val="tx1"/>
            </a:solidFill>
          </a:ln>
        </p:spPr>
      </p:pic>
    </p:spTree>
    <p:extLst>
      <p:ext uri="{BB962C8B-B14F-4D97-AF65-F5344CB8AC3E}">
        <p14:creationId xmlns:p14="http://schemas.microsoft.com/office/powerpoint/2010/main" val="16882315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1" y="-68240"/>
            <a:ext cx="12228193" cy="1356360"/>
          </a:xfrm>
        </p:spPr>
        <p:txBody>
          <a:bodyPr>
            <a:normAutofit/>
          </a:bodyPr>
          <a:lstStyle/>
          <a:p>
            <a:r>
              <a:rPr lang="en-US" sz="4800" cap="small" dirty="0"/>
              <a:t>p</a:t>
            </a:r>
            <a:r>
              <a:rPr lang="en-US" sz="4800" cap="small" dirty="0" smtClean="0"/>
              <a:t>rocessing and packaging food (processing)</a:t>
            </a:r>
            <a:endParaRPr lang="en-US" sz="48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684836" y="1127410"/>
            <a:ext cx="10914075" cy="1564195"/>
          </a:xfrm>
        </p:spPr>
        <p:txBody>
          <a:bodyPr>
            <a:normAutofit/>
          </a:bodyPr>
          <a:lstStyle/>
          <a:p>
            <a:pPr marL="45720" indent="0" algn="ctr">
              <a:buNone/>
            </a:pPr>
            <a:r>
              <a:rPr lang="en-US" sz="3600" dirty="0">
                <a:solidFill>
                  <a:schemeClr val="accent6">
                    <a:lumMod val="75000"/>
                  </a:schemeClr>
                </a:solidFill>
              </a:rPr>
              <a:t>P</a:t>
            </a:r>
            <a:r>
              <a:rPr lang="en-US" sz="3600" dirty="0" smtClean="0">
                <a:solidFill>
                  <a:schemeClr val="accent6">
                    <a:lumMod val="75000"/>
                  </a:schemeClr>
                </a:solidFill>
              </a:rPr>
              <a:t>ower for the factory that processes our food, water for washing our food, materials for packaging our food.</a:t>
            </a:r>
          </a:p>
          <a:p>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483" y="2468780"/>
            <a:ext cx="3908750" cy="3908750"/>
          </a:xfrm>
          <a:prstGeom prst="rect">
            <a:avLst/>
          </a:prstGeom>
          <a:ln w="3175">
            <a:solidFill>
              <a:schemeClr val="tx1"/>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1874" y="2468780"/>
            <a:ext cx="5229411" cy="3922059"/>
          </a:xfrm>
          <a:prstGeom prst="rect">
            <a:avLst/>
          </a:prstGeom>
          <a:ln w="3175">
            <a:solidFill>
              <a:schemeClr val="tx1"/>
            </a:solidFill>
          </a:ln>
        </p:spPr>
      </p:pic>
    </p:spTree>
    <p:extLst>
      <p:ext uri="{BB962C8B-B14F-4D97-AF65-F5344CB8AC3E}">
        <p14:creationId xmlns:p14="http://schemas.microsoft.com/office/powerpoint/2010/main" val="29760015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12397006" cy="1356360"/>
          </a:xfrm>
        </p:spPr>
        <p:txBody>
          <a:bodyPr>
            <a:normAutofit/>
          </a:bodyPr>
          <a:lstStyle/>
          <a:p>
            <a:r>
              <a:rPr lang="en-US" cap="small" dirty="0"/>
              <a:t>t</a:t>
            </a:r>
            <a:r>
              <a:rPr lang="en-US" cap="small" dirty="0" smtClean="0"/>
              <a:t>ransporting food to the store (transportation)</a:t>
            </a:r>
            <a:endParaRPr lang="en-US"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693088" y="1137837"/>
            <a:ext cx="10833393" cy="1564195"/>
          </a:xfrm>
        </p:spPr>
        <p:txBody>
          <a:bodyPr>
            <a:normAutofit/>
          </a:bodyPr>
          <a:lstStyle/>
          <a:p>
            <a:pPr marL="45720" indent="0" algn="ctr">
              <a:buNone/>
            </a:pPr>
            <a:r>
              <a:rPr lang="en-US" sz="4800" dirty="0">
                <a:solidFill>
                  <a:schemeClr val="accent6">
                    <a:lumMod val="75000"/>
                  </a:schemeClr>
                </a:solidFill>
              </a:rPr>
              <a:t>G</a:t>
            </a:r>
            <a:r>
              <a:rPr lang="en-US" sz="4800" dirty="0" smtClean="0">
                <a:solidFill>
                  <a:schemeClr val="accent6">
                    <a:lumMod val="75000"/>
                  </a:schemeClr>
                </a:solidFill>
              </a:rPr>
              <a:t>as </a:t>
            </a:r>
            <a:r>
              <a:rPr lang="en-US" sz="4800" dirty="0">
                <a:solidFill>
                  <a:schemeClr val="accent6">
                    <a:lumMod val="75000"/>
                  </a:schemeClr>
                </a:solidFill>
              </a:rPr>
              <a:t>for driving or flying food to the </a:t>
            </a:r>
            <a:r>
              <a:rPr lang="en-US" sz="4800" dirty="0" smtClean="0">
                <a:solidFill>
                  <a:schemeClr val="accent6">
                    <a:lumMod val="75000"/>
                  </a:schemeClr>
                </a:solidFill>
              </a:rPr>
              <a:t>store</a:t>
            </a:r>
            <a:r>
              <a:rPr lang="en-US" sz="4800" dirty="0">
                <a:solidFill>
                  <a:schemeClr val="accent6">
                    <a:lumMod val="75000"/>
                  </a:schemeClr>
                </a:solidFill>
              </a:rPr>
              <a:t>.</a:t>
            </a:r>
          </a:p>
          <a:p>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911" y="2223133"/>
            <a:ext cx="4120156" cy="4120156"/>
          </a:xfrm>
          <a:prstGeom prst="rect">
            <a:avLst/>
          </a:prstGeom>
          <a:ln w="3175">
            <a:solidFill>
              <a:schemeClr val="tx1"/>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3704" y="2223133"/>
            <a:ext cx="4557695" cy="4120156"/>
          </a:xfrm>
          <a:prstGeom prst="rect">
            <a:avLst/>
          </a:prstGeom>
          <a:ln w="3175">
            <a:solidFill>
              <a:schemeClr val="tx1"/>
            </a:solidFill>
          </a:ln>
        </p:spPr>
      </p:pic>
      <p:sp>
        <p:nvSpPr>
          <p:cNvPr id="6" name="Right Arrow 5"/>
          <p:cNvSpPr/>
          <p:nvPr/>
        </p:nvSpPr>
        <p:spPr>
          <a:xfrm>
            <a:off x="4854388" y="3953435"/>
            <a:ext cx="2070847" cy="9547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07894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1" y="-68240"/>
            <a:ext cx="12326667" cy="1356360"/>
          </a:xfrm>
        </p:spPr>
        <p:txBody>
          <a:bodyPr>
            <a:noAutofit/>
          </a:bodyPr>
          <a:lstStyle/>
          <a:p>
            <a:r>
              <a:rPr lang="en-US" sz="5400" cap="small" dirty="0"/>
              <a:t>b</a:t>
            </a:r>
            <a:r>
              <a:rPr lang="en-US" sz="5400" cap="small" dirty="0" smtClean="0"/>
              <a:t>uying and eating food (consumption)</a:t>
            </a:r>
            <a:endParaRPr lang="en-US" sz="54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235781" y="1295615"/>
            <a:ext cx="11294149" cy="1564195"/>
          </a:xfrm>
        </p:spPr>
        <p:txBody>
          <a:bodyPr>
            <a:normAutofit/>
          </a:bodyPr>
          <a:lstStyle/>
          <a:p>
            <a:pPr marL="45720" indent="0" algn="ctr">
              <a:buNone/>
            </a:pPr>
            <a:r>
              <a:rPr lang="en-US" sz="3900" dirty="0" smtClean="0">
                <a:solidFill>
                  <a:schemeClr val="accent6">
                    <a:lumMod val="75000"/>
                  </a:schemeClr>
                </a:solidFill>
              </a:rPr>
              <a:t>Gas for </a:t>
            </a:r>
            <a:r>
              <a:rPr lang="en-US" sz="3900" dirty="0">
                <a:solidFill>
                  <a:schemeClr val="accent6">
                    <a:lumMod val="75000"/>
                  </a:schemeClr>
                </a:solidFill>
              </a:rPr>
              <a:t>driving our cars to the store, energy for cooking food, refrigerators for keeping food </a:t>
            </a:r>
            <a:r>
              <a:rPr lang="en-US" sz="3900" dirty="0" smtClean="0">
                <a:solidFill>
                  <a:schemeClr val="accent6">
                    <a:lumMod val="75000"/>
                  </a:schemeClr>
                </a:solidFill>
              </a:rPr>
              <a:t>fresh.</a:t>
            </a:r>
            <a:endParaRPr lang="en-US" sz="3900" dirty="0">
              <a:solidFill>
                <a:schemeClr val="accent6">
                  <a:lumMod val="75000"/>
                </a:schemeClr>
              </a:solidFill>
            </a:endParaRPr>
          </a:p>
          <a:p>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744" y="2880367"/>
            <a:ext cx="4673631" cy="2885586"/>
          </a:xfrm>
          <a:prstGeom prst="rect">
            <a:avLst/>
          </a:prstGeom>
          <a:ln>
            <a:solidFill>
              <a:schemeClr val="tx1"/>
            </a:solidFill>
            <a:prstDash val="solid"/>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8200" y="2882295"/>
            <a:ext cx="2881730" cy="2881730"/>
          </a:xfrm>
          <a:prstGeom prst="rect">
            <a:avLst/>
          </a:prstGeom>
          <a:ln>
            <a:solidFill>
              <a:schemeClr val="tx1"/>
            </a:solidFill>
            <a:prstDash val="solid"/>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4771" y="2867305"/>
            <a:ext cx="2974033" cy="2885586"/>
          </a:xfrm>
          <a:prstGeom prst="rect">
            <a:avLst/>
          </a:prstGeom>
          <a:ln>
            <a:solidFill>
              <a:schemeClr val="tx1"/>
            </a:solidFill>
            <a:prstDash val="solid"/>
          </a:ln>
        </p:spPr>
      </p:pic>
    </p:spTree>
    <p:extLst>
      <p:ext uri="{BB962C8B-B14F-4D97-AF65-F5344CB8AC3E}">
        <p14:creationId xmlns:p14="http://schemas.microsoft.com/office/powerpoint/2010/main" val="4829894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1" y="-68240"/>
            <a:ext cx="12326667" cy="1356360"/>
          </a:xfrm>
        </p:spPr>
        <p:txBody>
          <a:bodyPr>
            <a:noAutofit/>
          </a:bodyPr>
          <a:lstStyle/>
          <a:p>
            <a:r>
              <a:rPr lang="en-US" sz="5400" cap="small" dirty="0" smtClean="0"/>
              <a:t>waste</a:t>
            </a:r>
            <a:endParaRPr lang="en-US" sz="54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27994" y="1105308"/>
            <a:ext cx="4686978" cy="2140880"/>
          </a:xfrm>
        </p:spPr>
        <p:txBody>
          <a:bodyPr>
            <a:normAutofit/>
          </a:bodyPr>
          <a:lstStyle/>
          <a:p>
            <a:pPr marL="548640" lvl="2" indent="0">
              <a:buNone/>
            </a:pPr>
            <a:r>
              <a:rPr lang="en-US" sz="3000" dirty="0" smtClean="0">
                <a:solidFill>
                  <a:schemeClr val="accent6">
                    <a:lumMod val="75000"/>
                  </a:schemeClr>
                </a:solidFill>
              </a:rPr>
              <a:t>Waste </a:t>
            </a:r>
            <a:r>
              <a:rPr lang="en-US" sz="3000" dirty="0">
                <a:solidFill>
                  <a:schemeClr val="accent6">
                    <a:lumMod val="75000"/>
                  </a:schemeClr>
                </a:solidFill>
              </a:rPr>
              <a:t>can occur at any point in the food system! What are ways it can occur at each step?</a:t>
            </a:r>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8984" y="949522"/>
            <a:ext cx="6931170" cy="5198377"/>
          </a:xfrm>
          <a:prstGeom prst="rect">
            <a:avLst/>
          </a:prstGeom>
          <a:ln w="3175">
            <a:solidFill>
              <a:schemeClr val="tx1"/>
            </a:solidFill>
          </a:ln>
        </p:spPr>
      </p:pic>
      <p:sp>
        <p:nvSpPr>
          <p:cNvPr id="6" name="TextBox 5"/>
          <p:cNvSpPr txBox="1"/>
          <p:nvPr/>
        </p:nvSpPr>
        <p:spPr>
          <a:xfrm>
            <a:off x="-44520" y="2965028"/>
            <a:ext cx="4703504" cy="3693319"/>
          </a:xfrm>
          <a:prstGeom prst="rect">
            <a:avLst/>
          </a:prstGeom>
          <a:noFill/>
        </p:spPr>
        <p:txBody>
          <a:bodyPr wrap="square" rtlCol="0">
            <a:spAutoFit/>
          </a:bodyPr>
          <a:lstStyle/>
          <a:p>
            <a:pPr marL="914400" lvl="1" indent="-457200">
              <a:buClr>
                <a:schemeClr val="accent1"/>
              </a:buClr>
              <a:buFont typeface="Arial" panose="020B0604020202020204" pitchFamily="34" charset="0"/>
              <a:buChar char="•"/>
            </a:pPr>
            <a:r>
              <a:rPr lang="en-US" sz="2400" dirty="0">
                <a:solidFill>
                  <a:schemeClr val="accent6">
                    <a:lumMod val="75000"/>
                  </a:schemeClr>
                </a:solidFill>
              </a:rPr>
              <a:t>Examples: Crop waste, packaging waste, food spoilage during transport, letting food go bad before it’s eaten.</a:t>
            </a:r>
          </a:p>
          <a:p>
            <a:pPr marL="914400" lvl="1" indent="-457200">
              <a:buClr>
                <a:schemeClr val="accent1"/>
              </a:buClr>
              <a:buFont typeface="Arial" panose="020B0604020202020204" pitchFamily="34" charset="0"/>
              <a:buChar char="•"/>
            </a:pPr>
            <a:r>
              <a:rPr lang="en-US" sz="2400" dirty="0">
                <a:solidFill>
                  <a:schemeClr val="accent6">
                    <a:lumMod val="75000"/>
                  </a:schemeClr>
                </a:solidFill>
              </a:rPr>
              <a:t>Overall, about </a:t>
            </a:r>
            <a:r>
              <a:rPr lang="en-US" sz="2400" b="1" dirty="0">
                <a:solidFill>
                  <a:schemeClr val="accent1"/>
                </a:solidFill>
              </a:rPr>
              <a:t>1/3</a:t>
            </a:r>
            <a:r>
              <a:rPr lang="en-US" sz="2400" dirty="0">
                <a:solidFill>
                  <a:schemeClr val="accent6">
                    <a:lumMod val="75000"/>
                  </a:schemeClr>
                </a:solidFill>
              </a:rPr>
              <a:t> of the food that is grown never makes it to the consumer. That’s a lot of waste!</a:t>
            </a:r>
          </a:p>
          <a:p>
            <a:endParaRPr lang="en-US" dirty="0"/>
          </a:p>
        </p:txBody>
      </p:sp>
    </p:spTree>
    <p:extLst>
      <p:ext uri="{BB962C8B-B14F-4D97-AF65-F5344CB8AC3E}">
        <p14:creationId xmlns:p14="http://schemas.microsoft.com/office/powerpoint/2010/main" val="34980987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12565818" cy="1356360"/>
          </a:xfrm>
        </p:spPr>
        <p:txBody>
          <a:bodyPr>
            <a:noAutofit/>
          </a:bodyPr>
          <a:lstStyle/>
          <a:p>
            <a:r>
              <a:rPr lang="en-US" sz="5400" cap="small" dirty="0"/>
              <a:t>h</a:t>
            </a:r>
            <a:r>
              <a:rPr lang="en-US" sz="5400" cap="small" dirty="0" smtClean="0"/>
              <a:t>ow can you lessen your food impact?</a:t>
            </a:r>
            <a:endParaRPr lang="en-US" sz="54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583279" y="1288121"/>
            <a:ext cx="11053011" cy="1214448"/>
          </a:xfrm>
        </p:spPr>
        <p:txBody>
          <a:bodyPr>
            <a:normAutofit/>
          </a:bodyPr>
          <a:lstStyle/>
          <a:p>
            <a:pPr marL="548640" lvl="2" indent="0">
              <a:buNone/>
            </a:pPr>
            <a:r>
              <a:rPr lang="en-US" sz="2400" dirty="0" smtClean="0">
                <a:solidFill>
                  <a:schemeClr val="accent6">
                    <a:lumMod val="75000"/>
                  </a:schemeClr>
                </a:solidFill>
              </a:rPr>
              <a:t>First</a:t>
            </a:r>
            <a:r>
              <a:rPr lang="en-US" sz="2400" dirty="0">
                <a:solidFill>
                  <a:schemeClr val="accent6">
                    <a:lumMod val="75000"/>
                  </a:schemeClr>
                </a:solidFill>
              </a:rPr>
              <a:t>, buy in season.</a:t>
            </a:r>
          </a:p>
          <a:p>
            <a:pPr lvl="3"/>
            <a:r>
              <a:rPr lang="en-US" sz="2400" dirty="0">
                <a:solidFill>
                  <a:schemeClr val="accent6">
                    <a:lumMod val="75000"/>
                  </a:schemeClr>
                </a:solidFill>
              </a:rPr>
              <a:t>Food that is “in season” is food that naturally grows at that time of the year. This means less energy needs to be </a:t>
            </a:r>
            <a:r>
              <a:rPr lang="en-US" sz="2400" dirty="0" smtClean="0">
                <a:solidFill>
                  <a:schemeClr val="accent6">
                    <a:lumMod val="75000"/>
                  </a:schemeClr>
                </a:solidFill>
              </a:rPr>
              <a:t>used </a:t>
            </a:r>
            <a:r>
              <a:rPr lang="en-US" sz="2400" dirty="0">
                <a:solidFill>
                  <a:schemeClr val="accent6">
                    <a:lumMod val="75000"/>
                  </a:schemeClr>
                </a:solidFill>
              </a:rPr>
              <a:t>in order to grow it.</a:t>
            </a:r>
          </a:p>
          <a:p>
            <a:endParaRPr lang="en-US" dirty="0"/>
          </a:p>
        </p:txBody>
      </p:sp>
      <p:sp>
        <p:nvSpPr>
          <p:cNvPr id="11" name="Title 1"/>
          <p:cNvSpPr txBox="1">
            <a:spLocks/>
          </p:cNvSpPr>
          <p:nvPr/>
        </p:nvSpPr>
        <p:spPr>
          <a:xfrm>
            <a:off x="686839" y="2581099"/>
            <a:ext cx="2141621" cy="13563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5400" cap="small" dirty="0" smtClean="0"/>
              <a:t>spring</a:t>
            </a:r>
            <a:endParaRPr lang="en-US" sz="5400" cap="small" dirty="0"/>
          </a:p>
        </p:txBody>
      </p:sp>
      <p:sp>
        <p:nvSpPr>
          <p:cNvPr id="12" name="Title 1"/>
          <p:cNvSpPr txBox="1">
            <a:spLocks/>
          </p:cNvSpPr>
          <p:nvPr/>
        </p:nvSpPr>
        <p:spPr>
          <a:xfrm>
            <a:off x="3405771" y="2581099"/>
            <a:ext cx="2385937" cy="13563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5400" cap="small" dirty="0" smtClean="0">
                <a:solidFill>
                  <a:schemeClr val="accent3"/>
                </a:solidFill>
              </a:rPr>
              <a:t>summer</a:t>
            </a:r>
            <a:endParaRPr lang="en-US" sz="5400" cap="small" dirty="0">
              <a:solidFill>
                <a:schemeClr val="accent3"/>
              </a:solidFill>
            </a:endParaRPr>
          </a:p>
        </p:txBody>
      </p:sp>
      <p:sp>
        <p:nvSpPr>
          <p:cNvPr id="13" name="Title 1"/>
          <p:cNvSpPr txBox="1">
            <a:spLocks/>
          </p:cNvSpPr>
          <p:nvPr/>
        </p:nvSpPr>
        <p:spPr>
          <a:xfrm>
            <a:off x="9303516" y="2581099"/>
            <a:ext cx="2332774" cy="13563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5400" cap="small" dirty="0" smtClean="0">
                <a:solidFill>
                  <a:schemeClr val="accent4"/>
                </a:solidFill>
              </a:rPr>
              <a:t>winter</a:t>
            </a:r>
            <a:endParaRPr lang="en-US" sz="5400" cap="small" dirty="0">
              <a:solidFill>
                <a:schemeClr val="accent4"/>
              </a:solidFill>
            </a:endParaRPr>
          </a:p>
        </p:txBody>
      </p:sp>
      <p:sp>
        <p:nvSpPr>
          <p:cNvPr id="14" name="Title 1"/>
          <p:cNvSpPr txBox="1">
            <a:spLocks/>
          </p:cNvSpPr>
          <p:nvPr/>
        </p:nvSpPr>
        <p:spPr>
          <a:xfrm>
            <a:off x="6858389" y="2581099"/>
            <a:ext cx="1466841" cy="13563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5400" cap="small" dirty="0" smtClean="0">
                <a:solidFill>
                  <a:schemeClr val="accent2"/>
                </a:solidFill>
              </a:rPr>
              <a:t>fall</a:t>
            </a:r>
            <a:endParaRPr lang="en-US" sz="5400" cap="small" dirty="0">
              <a:solidFill>
                <a:schemeClr val="accent2"/>
              </a:solidFill>
            </a:endParaRPr>
          </a:p>
        </p:txBody>
      </p:sp>
      <p:cxnSp>
        <p:nvCxnSpPr>
          <p:cNvPr id="6" name="Straight Connector 5"/>
          <p:cNvCxnSpPr/>
          <p:nvPr/>
        </p:nvCxnSpPr>
        <p:spPr>
          <a:xfrm>
            <a:off x="2983832" y="3080084"/>
            <a:ext cx="0" cy="304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312569" y="3080084"/>
            <a:ext cx="0" cy="304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831180" y="3080084"/>
            <a:ext cx="0" cy="304800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042" y="5093493"/>
            <a:ext cx="1448607" cy="836434"/>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1052" y="3790222"/>
            <a:ext cx="1064115" cy="1064115"/>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937" y="3816878"/>
            <a:ext cx="1044217" cy="1010804"/>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957516">
            <a:off x="1358195" y="5044090"/>
            <a:ext cx="1574097" cy="1265752"/>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4841" y="4927570"/>
            <a:ext cx="1467754" cy="1168280"/>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88951" y="3613167"/>
            <a:ext cx="1675491" cy="1341728"/>
          </a:xfrm>
          <a:prstGeom prst="rect">
            <a:avLst/>
          </a:prstGeom>
        </p:spPr>
      </p:pic>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5851" y="5531891"/>
            <a:ext cx="2161675" cy="1067203"/>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62831">
            <a:off x="4193263" y="3821242"/>
            <a:ext cx="2040064" cy="1364240"/>
          </a:xfrm>
          <a:prstGeom prst="rect">
            <a:avLst/>
          </a:prstGeom>
        </p:spPr>
      </p:pic>
      <p:pic>
        <p:nvPicPr>
          <p:cNvPr id="25" name="Picture 2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81838" y="4467485"/>
            <a:ext cx="1188999" cy="1252016"/>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98870" y="3513376"/>
            <a:ext cx="1992935" cy="1340961"/>
          </a:xfrm>
          <a:prstGeom prst="rect">
            <a:avLst/>
          </a:prstGeom>
        </p:spPr>
      </p:pic>
      <p:pic>
        <p:nvPicPr>
          <p:cNvPr id="27" name="Picture 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27613" y="5389563"/>
            <a:ext cx="1505618" cy="1151134"/>
          </a:xfrm>
          <a:prstGeom prst="rect">
            <a:avLst/>
          </a:prstGeom>
        </p:spPr>
      </p:pic>
      <p:pic>
        <p:nvPicPr>
          <p:cNvPr id="28" name="Picture 2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820636">
            <a:off x="8969979" y="3594870"/>
            <a:ext cx="1580223" cy="967411"/>
          </a:xfrm>
          <a:prstGeom prst="rect">
            <a:avLst/>
          </a:prstGeom>
        </p:spPr>
      </p:pic>
      <p:pic>
        <p:nvPicPr>
          <p:cNvPr id="29" name="Picture 2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09930" y="4362936"/>
            <a:ext cx="2073548" cy="939762"/>
          </a:xfrm>
          <a:prstGeom prst="rect">
            <a:avLst/>
          </a:prstGeom>
        </p:spPr>
      </p:pic>
      <p:pic>
        <p:nvPicPr>
          <p:cNvPr id="30" name="Picture 2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252785">
            <a:off x="9164212" y="5215733"/>
            <a:ext cx="1919208" cy="1430682"/>
          </a:xfrm>
          <a:prstGeom prst="rect">
            <a:avLst/>
          </a:prstGeom>
        </p:spPr>
      </p:pic>
    </p:spTree>
    <p:extLst>
      <p:ext uri="{BB962C8B-B14F-4D97-AF65-F5344CB8AC3E}">
        <p14:creationId xmlns:p14="http://schemas.microsoft.com/office/powerpoint/2010/main" val="4653054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12565818" cy="1356360"/>
          </a:xfrm>
        </p:spPr>
        <p:txBody>
          <a:bodyPr>
            <a:noAutofit/>
          </a:bodyPr>
          <a:lstStyle/>
          <a:p>
            <a:r>
              <a:rPr lang="en-US" sz="5400" cap="small" dirty="0"/>
              <a:t>h</a:t>
            </a:r>
            <a:r>
              <a:rPr lang="en-US" sz="5400" cap="small" dirty="0" smtClean="0"/>
              <a:t>ow can you lessen your food impact?</a:t>
            </a:r>
            <a:endParaRPr lang="en-US" sz="54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292097" y="1358749"/>
            <a:ext cx="4047292" cy="3790767"/>
          </a:xfrm>
        </p:spPr>
        <p:txBody>
          <a:bodyPr>
            <a:normAutofit/>
          </a:bodyPr>
          <a:lstStyle/>
          <a:p>
            <a:pPr marL="45720" indent="0">
              <a:buNone/>
            </a:pPr>
            <a:r>
              <a:rPr lang="en-US" sz="2800" dirty="0">
                <a:solidFill>
                  <a:schemeClr val="accent6">
                    <a:lumMod val="75000"/>
                  </a:schemeClr>
                </a:solidFill>
              </a:rPr>
              <a:t>Second, buy local</a:t>
            </a:r>
          </a:p>
          <a:p>
            <a:pPr lvl="1"/>
            <a:r>
              <a:rPr lang="en-US" sz="2800" dirty="0">
                <a:solidFill>
                  <a:schemeClr val="accent6">
                    <a:lumMod val="75000"/>
                  </a:schemeClr>
                </a:solidFill>
              </a:rPr>
              <a:t>Local food is being grown right in our own towns. If we buy local food, it doesn’t have to travel as far, reducing the environmental impacts of transporting it.</a:t>
            </a:r>
          </a:p>
          <a:p>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9389" y="1358749"/>
            <a:ext cx="7253867" cy="4663200"/>
          </a:xfrm>
          <a:prstGeom prst="rect">
            <a:avLst/>
          </a:prstGeom>
          <a:ln w="3175">
            <a:solidFill>
              <a:schemeClr val="tx1"/>
            </a:solidFill>
          </a:ln>
        </p:spPr>
      </p:pic>
    </p:spTree>
    <p:extLst>
      <p:ext uri="{BB962C8B-B14F-4D97-AF65-F5344CB8AC3E}">
        <p14:creationId xmlns:p14="http://schemas.microsoft.com/office/powerpoint/2010/main" val="32651019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12565818" cy="1356360"/>
          </a:xfrm>
        </p:spPr>
        <p:txBody>
          <a:bodyPr>
            <a:noAutofit/>
          </a:bodyPr>
          <a:lstStyle/>
          <a:p>
            <a:r>
              <a:rPr lang="en-US" sz="5400" cap="small" dirty="0"/>
              <a:t>h</a:t>
            </a:r>
            <a:r>
              <a:rPr lang="en-US" sz="5400" cap="small" dirty="0" smtClean="0"/>
              <a:t>ow can you lessen your food impact?</a:t>
            </a:r>
            <a:endParaRPr lang="en-US" sz="54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424494" y="1303110"/>
            <a:ext cx="11238117" cy="1632595"/>
          </a:xfrm>
        </p:spPr>
        <p:txBody>
          <a:bodyPr>
            <a:normAutofit/>
          </a:bodyPr>
          <a:lstStyle/>
          <a:p>
            <a:pPr marL="548640" lvl="2" indent="0">
              <a:buNone/>
            </a:pPr>
            <a:r>
              <a:rPr lang="en-US" sz="2400" dirty="0" smtClean="0">
                <a:solidFill>
                  <a:schemeClr val="accent6">
                    <a:lumMod val="75000"/>
                  </a:schemeClr>
                </a:solidFill>
              </a:rPr>
              <a:t>Third</a:t>
            </a:r>
            <a:r>
              <a:rPr lang="en-US" sz="2400" dirty="0">
                <a:solidFill>
                  <a:schemeClr val="accent6">
                    <a:lumMod val="75000"/>
                  </a:schemeClr>
                </a:solidFill>
              </a:rPr>
              <a:t>, buy organic</a:t>
            </a:r>
          </a:p>
          <a:p>
            <a:pPr lvl="3"/>
            <a:r>
              <a:rPr lang="en-US" sz="2400" dirty="0">
                <a:solidFill>
                  <a:schemeClr val="accent6">
                    <a:lumMod val="75000"/>
                  </a:schemeClr>
                </a:solidFill>
              </a:rPr>
              <a:t>Buying organic is usually a bit more expensive. However buying organic means that the practices the farmers use are less harmful to the environment, and to ourselves. It’s better for everyone!</a:t>
            </a:r>
          </a:p>
          <a:p>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035" y="2950695"/>
            <a:ext cx="9131218" cy="3412793"/>
          </a:xfrm>
          <a:prstGeom prst="rect">
            <a:avLst/>
          </a:prstGeom>
          <a:ln w="3175">
            <a:solidFill>
              <a:schemeClr val="tx1"/>
            </a:solidFill>
          </a:ln>
        </p:spPr>
      </p:pic>
    </p:spTree>
    <p:extLst>
      <p:ext uri="{BB962C8B-B14F-4D97-AF65-F5344CB8AC3E}">
        <p14:creationId xmlns:p14="http://schemas.microsoft.com/office/powerpoint/2010/main" val="10959794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12565818" cy="1356360"/>
          </a:xfrm>
        </p:spPr>
        <p:txBody>
          <a:bodyPr>
            <a:noAutofit/>
          </a:bodyPr>
          <a:lstStyle/>
          <a:p>
            <a:r>
              <a:rPr lang="en-US" sz="5400" cap="small" dirty="0"/>
              <a:t>h</a:t>
            </a:r>
            <a:r>
              <a:rPr lang="en-US" sz="5400" cap="small" dirty="0" smtClean="0"/>
              <a:t>ow can you lessen your food impact?</a:t>
            </a:r>
            <a:endParaRPr lang="en-US" sz="54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536789" y="1433988"/>
            <a:ext cx="11302285" cy="3236806"/>
          </a:xfrm>
        </p:spPr>
        <p:txBody>
          <a:bodyPr>
            <a:normAutofit fontScale="25000" lnSpcReduction="20000"/>
          </a:bodyPr>
          <a:lstStyle/>
          <a:p>
            <a:pPr marL="45720" indent="0">
              <a:buNone/>
            </a:pPr>
            <a:r>
              <a:rPr lang="en-US" sz="14400" b="1" dirty="0" smtClean="0"/>
              <a:t>Organic</a:t>
            </a:r>
            <a:r>
              <a:rPr lang="en-US" sz="13200" dirty="0" smtClean="0">
                <a:solidFill>
                  <a:schemeClr val="accent6">
                    <a:lumMod val="75000"/>
                  </a:schemeClr>
                </a:solidFill>
              </a:rPr>
              <a:t> means that the food was produced without:</a:t>
            </a:r>
          </a:p>
          <a:p>
            <a:pPr marL="548640" lvl="2" indent="0">
              <a:buNone/>
            </a:pPr>
            <a:endParaRPr lang="en-US" sz="12800" dirty="0">
              <a:solidFill>
                <a:schemeClr val="accent6">
                  <a:lumMod val="75000"/>
                </a:schemeClr>
              </a:solidFill>
            </a:endParaRPr>
          </a:p>
          <a:p>
            <a:pPr fontAlgn="base"/>
            <a:r>
              <a:rPr lang="en-US" sz="12800" dirty="0">
                <a:solidFill>
                  <a:schemeClr val="accent6">
                    <a:lumMod val="75000"/>
                  </a:schemeClr>
                </a:solidFill>
              </a:rPr>
              <a:t>P</a:t>
            </a:r>
            <a:r>
              <a:rPr lang="en-US" sz="12800" dirty="0" smtClean="0">
                <a:solidFill>
                  <a:schemeClr val="accent6">
                    <a:lumMod val="75000"/>
                  </a:schemeClr>
                </a:solidFill>
              </a:rPr>
              <a:t>esticides</a:t>
            </a:r>
            <a:endParaRPr lang="en-US" sz="12800" dirty="0">
              <a:solidFill>
                <a:schemeClr val="accent6">
                  <a:lumMod val="75000"/>
                </a:schemeClr>
              </a:solidFill>
            </a:endParaRPr>
          </a:p>
          <a:p>
            <a:pPr fontAlgn="base"/>
            <a:r>
              <a:rPr lang="en-US" sz="12800" dirty="0" smtClean="0">
                <a:solidFill>
                  <a:schemeClr val="accent6">
                    <a:lumMod val="75000"/>
                  </a:schemeClr>
                </a:solidFill>
              </a:rPr>
              <a:t>Man-made fertilizers</a:t>
            </a:r>
          </a:p>
          <a:p>
            <a:pPr fontAlgn="base"/>
            <a:r>
              <a:rPr lang="en-US" sz="12800" dirty="0">
                <a:solidFill>
                  <a:schemeClr val="accent6">
                    <a:lumMod val="75000"/>
                  </a:schemeClr>
                </a:solidFill>
              </a:rPr>
              <a:t>H</a:t>
            </a:r>
            <a:r>
              <a:rPr lang="en-US" sz="12800" dirty="0" smtClean="0">
                <a:solidFill>
                  <a:schemeClr val="accent6">
                    <a:lumMod val="75000"/>
                  </a:schemeClr>
                </a:solidFill>
              </a:rPr>
              <a:t>erbicides</a:t>
            </a:r>
            <a:endParaRPr lang="en-US" sz="12800" dirty="0">
              <a:solidFill>
                <a:schemeClr val="accent6">
                  <a:lumMod val="75000"/>
                </a:schemeClr>
              </a:solidFill>
            </a:endParaRPr>
          </a:p>
          <a:p>
            <a:pPr fontAlgn="base"/>
            <a:r>
              <a:rPr lang="en-US" sz="12800" dirty="0" smtClean="0">
                <a:solidFill>
                  <a:schemeClr val="accent6">
                    <a:lumMod val="75000"/>
                  </a:schemeClr>
                </a:solidFill>
              </a:rPr>
              <a:t>Antibiotics</a:t>
            </a:r>
          </a:p>
          <a:p>
            <a:pPr fontAlgn="base"/>
            <a:r>
              <a:rPr lang="en-US" sz="12800" dirty="0" smtClean="0">
                <a:solidFill>
                  <a:schemeClr val="accent6">
                    <a:lumMod val="75000"/>
                  </a:schemeClr>
                </a:solidFill>
              </a:rPr>
              <a:t>Hormones</a:t>
            </a:r>
            <a:endParaRPr lang="en-US" sz="12800" dirty="0">
              <a:solidFill>
                <a:schemeClr val="accent6">
                  <a:lumMod val="75000"/>
                </a:schemeClr>
              </a:solidFill>
            </a:endParaRPr>
          </a:p>
          <a:p>
            <a:pPr lvl="2"/>
            <a:endParaRPr lang="en-US" sz="2400" dirty="0">
              <a:solidFill>
                <a:schemeClr val="accent6">
                  <a:lumMod val="75000"/>
                </a:schemeClr>
              </a:solidFill>
            </a:endParaRPr>
          </a:p>
          <a:p>
            <a:endParaRPr lang="en-US" dirty="0"/>
          </a:p>
        </p:txBody>
      </p:sp>
      <p:sp>
        <p:nvSpPr>
          <p:cNvPr id="7" name="Oval 6"/>
          <p:cNvSpPr/>
          <p:nvPr/>
        </p:nvSpPr>
        <p:spPr>
          <a:xfrm>
            <a:off x="6891687" y="2140604"/>
            <a:ext cx="3767042" cy="376704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8252">
            <a:off x="6836719" y="2022309"/>
            <a:ext cx="3986463" cy="3986463"/>
          </a:xfrm>
          <a:prstGeom prst="rect">
            <a:avLst/>
          </a:prstGeom>
        </p:spPr>
      </p:pic>
      <p:sp>
        <p:nvSpPr>
          <p:cNvPr id="11" name="TextBox 10"/>
          <p:cNvSpPr txBox="1"/>
          <p:nvPr/>
        </p:nvSpPr>
        <p:spPr>
          <a:xfrm>
            <a:off x="663641" y="5529962"/>
            <a:ext cx="5585491" cy="584775"/>
          </a:xfrm>
          <a:prstGeom prst="rect">
            <a:avLst/>
          </a:prstGeom>
          <a:noFill/>
        </p:spPr>
        <p:txBody>
          <a:bodyPr wrap="square" rtlCol="0">
            <a:spAutoFit/>
          </a:bodyPr>
          <a:lstStyle/>
          <a:p>
            <a:r>
              <a:rPr lang="en-US" sz="3200" i="1" dirty="0" smtClean="0">
                <a:solidFill>
                  <a:schemeClr val="accent6">
                    <a:lumMod val="75000"/>
                  </a:schemeClr>
                </a:solidFill>
              </a:rPr>
              <a:t>Look for this seal on food!</a:t>
            </a:r>
            <a:endParaRPr lang="en-US" sz="3200" i="1" dirty="0">
              <a:solidFill>
                <a:schemeClr val="accent6">
                  <a:lumMod val="75000"/>
                </a:schemeClr>
              </a:solidFill>
            </a:endParaRPr>
          </a:p>
        </p:txBody>
      </p:sp>
      <p:sp>
        <p:nvSpPr>
          <p:cNvPr id="13" name="Right Arrow 12"/>
          <p:cNvSpPr/>
          <p:nvPr/>
        </p:nvSpPr>
        <p:spPr>
          <a:xfrm rot="20420277">
            <a:off x="4933350" y="5186962"/>
            <a:ext cx="2239737" cy="545431"/>
          </a:xfrm>
          <a:prstGeom prst="rightArrow">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07714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11567012" cy="1356360"/>
          </a:xfrm>
        </p:spPr>
        <p:txBody>
          <a:bodyPr>
            <a:normAutofit/>
          </a:bodyPr>
          <a:lstStyle/>
          <a:p>
            <a:r>
              <a:rPr lang="en-US" sz="5400" cap="small" dirty="0"/>
              <a:t>h</a:t>
            </a:r>
            <a:r>
              <a:rPr lang="en-US" sz="5400" cap="small" dirty="0" smtClean="0"/>
              <a:t>ow can you lessen your food impact?</a:t>
            </a:r>
            <a:endParaRPr lang="en-US" sz="54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84390" y="1288120"/>
            <a:ext cx="5260454" cy="5337942"/>
          </a:xfrm>
        </p:spPr>
        <p:txBody>
          <a:bodyPr>
            <a:normAutofit/>
          </a:bodyPr>
          <a:lstStyle/>
          <a:p>
            <a:pPr marL="274320" lvl="1" indent="0">
              <a:buNone/>
            </a:pPr>
            <a:r>
              <a:rPr lang="en-US" sz="3200" dirty="0">
                <a:solidFill>
                  <a:schemeClr val="accent6">
                    <a:lumMod val="75000"/>
                  </a:schemeClr>
                </a:solidFill>
              </a:rPr>
              <a:t>Eat less meat</a:t>
            </a:r>
          </a:p>
          <a:p>
            <a:pPr lvl="2"/>
            <a:r>
              <a:rPr lang="en-US" sz="3200" dirty="0">
                <a:solidFill>
                  <a:schemeClr val="accent6">
                    <a:lumMod val="75000"/>
                  </a:schemeClr>
                </a:solidFill>
              </a:rPr>
              <a:t>Meat takes a lot more energy to produce than food from plants like fruits and vegetables. Replacing one dinner a week with a meatless option is a great way to cut down energy impacts of your food</a:t>
            </a:r>
            <a:r>
              <a:rPr lang="en-US" sz="3200" dirty="0" smtClean="0">
                <a:solidFill>
                  <a:schemeClr val="accent6">
                    <a:lumMod val="75000"/>
                  </a:schemeClr>
                </a:solidFill>
              </a:rPr>
              <a:t>.</a:t>
            </a:r>
            <a:endParaRPr lang="en-US" sz="3200" dirty="0">
              <a:solidFill>
                <a:schemeClr val="accent6">
                  <a:lumMod val="75000"/>
                </a:schemeClr>
              </a:solidFill>
            </a:endParaRPr>
          </a:p>
          <a:p>
            <a:pPr marL="45720" indent="0">
              <a:buNone/>
            </a:pPr>
            <a:endParaRPr lang="en-US" sz="32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4844" y="1672508"/>
            <a:ext cx="6457950" cy="4114800"/>
          </a:xfrm>
          <a:prstGeom prst="rect">
            <a:avLst/>
          </a:prstGeom>
          <a:ln w="3175">
            <a:solidFill>
              <a:schemeClr val="tx1"/>
            </a:solidFill>
          </a:ln>
        </p:spPr>
      </p:pic>
    </p:spTree>
    <p:extLst>
      <p:ext uri="{BB962C8B-B14F-4D97-AF65-F5344CB8AC3E}">
        <p14:creationId xmlns:p14="http://schemas.microsoft.com/office/powerpoint/2010/main" val="35195407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5">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C. got 0, D. got 0, "/>
          <p:cNvSpPr/>
          <p:nvPr>
            <p:custDataLst>
              <p:tags r:id="rId2"/>
            </p:custDataLst>
          </p:nvPr>
        </p:nvSpPr>
        <p:spPr>
          <a:xfrm>
            <a:off x="5891821" y="1714500"/>
            <a:ext cx="6096000" cy="5143500"/>
          </a:xfrm>
          <a:prstGeom prst="rect">
            <a:avLst/>
          </a:prstGeom>
          <a:blipFill>
            <a:blip r:embed="rId6"/>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458864" y="1439191"/>
            <a:ext cx="6280603" cy="1244903"/>
          </a:xfrm>
        </p:spPr>
        <p:txBody>
          <a:bodyPr>
            <a:normAutofit/>
          </a:bodyPr>
          <a:lstStyle/>
          <a:p>
            <a:r>
              <a:rPr lang="en-US" sz="3200" dirty="0" smtClean="0">
                <a:solidFill>
                  <a:schemeClr val="accent6">
                    <a:lumMod val="75000"/>
                  </a:schemeClr>
                </a:solidFill>
              </a:rPr>
              <a:t>A group of ferrets is called a(n)…</a:t>
            </a:r>
            <a:endParaRPr lang="en-US" sz="3200" dirty="0">
              <a:solidFill>
                <a:schemeClr val="accent6">
                  <a:lumMod val="75000"/>
                </a:schemeClr>
              </a:solidFill>
            </a:endParaRPr>
          </a:p>
        </p:txBody>
      </p:sp>
      <p:sp>
        <p:nvSpPr>
          <p:cNvPr id="3" name="TPAnswers" title="Answer Text Shape"/>
          <p:cNvSpPr>
            <a:spLocks noGrp="1"/>
          </p:cNvSpPr>
          <p:nvPr>
            <p:ph type="body" idx="1"/>
            <p:custDataLst>
              <p:tags r:id="rId3"/>
            </p:custDataLst>
          </p:nvPr>
        </p:nvSpPr>
        <p:spPr>
          <a:xfrm>
            <a:off x="458864" y="2835165"/>
            <a:ext cx="4953000" cy="4038600"/>
          </a:xfrm>
        </p:spPr>
        <p:txBody>
          <a:bodyPr>
            <a:normAutofit/>
          </a:bodyPr>
          <a:lstStyle/>
          <a:p>
            <a:pPr marL="788670" indent="-742950">
              <a:buFont typeface="Corbel" pitchFamily="34" charset="0"/>
              <a:buAutoNum type="alphaUcPeriod"/>
            </a:pPr>
            <a:r>
              <a:rPr lang="en-US" sz="3200" dirty="0" smtClean="0">
                <a:solidFill>
                  <a:schemeClr val="accent6">
                    <a:lumMod val="75000"/>
                  </a:schemeClr>
                </a:solidFill>
              </a:rPr>
              <a:t>Fumble.</a:t>
            </a:r>
          </a:p>
          <a:p>
            <a:pPr marL="788670" indent="-742950">
              <a:buFont typeface="Corbel" pitchFamily="34" charset="0"/>
              <a:buAutoNum type="alphaUcPeriod"/>
            </a:pPr>
            <a:r>
              <a:rPr lang="en-US" sz="3200" dirty="0" smtClean="0">
                <a:solidFill>
                  <a:schemeClr val="accent6">
                    <a:lumMod val="75000"/>
                  </a:schemeClr>
                </a:solidFill>
              </a:rPr>
              <a:t>Pack.</a:t>
            </a:r>
          </a:p>
          <a:p>
            <a:pPr marL="788670" indent="-742950">
              <a:buFont typeface="Corbel" pitchFamily="34" charset="0"/>
              <a:buAutoNum type="alphaUcPeriod"/>
            </a:pPr>
            <a:r>
              <a:rPr lang="en-US" sz="3200" dirty="0" smtClean="0">
                <a:solidFill>
                  <a:schemeClr val="accent6">
                    <a:lumMod val="75000"/>
                  </a:schemeClr>
                </a:solidFill>
              </a:rPr>
              <a:t>Business.</a:t>
            </a:r>
          </a:p>
          <a:p>
            <a:pPr marL="788670" indent="-742950">
              <a:buFont typeface="Corbel" pitchFamily="34" charset="0"/>
              <a:buAutoNum type="alphaUcPeriod"/>
            </a:pPr>
            <a:r>
              <a:rPr lang="en-US" sz="3200" dirty="0" smtClean="0">
                <a:solidFill>
                  <a:schemeClr val="accent6">
                    <a:lumMod val="75000"/>
                  </a:schemeClr>
                </a:solidFill>
              </a:rPr>
              <a:t>Enterprise.</a:t>
            </a:r>
            <a:endParaRPr lang="en-US" sz="3200" dirty="0">
              <a:solidFill>
                <a:schemeClr val="accent6">
                  <a:lumMod val="75000"/>
                </a:schemeClr>
              </a:solidFill>
            </a:endParaRP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8" name="5-Point Star 7"/>
          <p:cNvSpPr/>
          <p:nvPr/>
        </p:nvSpPr>
        <p:spPr>
          <a:xfrm rot="1054873">
            <a:off x="522453" y="4053492"/>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0859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11567012" cy="1356360"/>
          </a:xfrm>
        </p:spPr>
        <p:txBody>
          <a:bodyPr>
            <a:normAutofit/>
          </a:bodyPr>
          <a:lstStyle/>
          <a:p>
            <a:r>
              <a:rPr lang="en-US" sz="5400" cap="small" dirty="0"/>
              <a:t>h</a:t>
            </a:r>
            <a:r>
              <a:rPr lang="en-US" sz="5400" cap="small" dirty="0" smtClean="0"/>
              <a:t>ow can you lessen your food impact?</a:t>
            </a:r>
            <a:endParaRPr lang="en-US" sz="54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6914729" y="1288120"/>
            <a:ext cx="4785539" cy="5160806"/>
          </a:xfrm>
        </p:spPr>
        <p:txBody>
          <a:bodyPr>
            <a:normAutofit/>
          </a:bodyPr>
          <a:lstStyle/>
          <a:p>
            <a:pPr marL="274320" lvl="1" indent="0">
              <a:buNone/>
            </a:pPr>
            <a:r>
              <a:rPr lang="en-US" sz="3200" dirty="0" smtClean="0">
                <a:solidFill>
                  <a:schemeClr val="accent6">
                    <a:lumMod val="75000"/>
                  </a:schemeClr>
                </a:solidFill>
              </a:rPr>
              <a:t>Eat </a:t>
            </a:r>
            <a:r>
              <a:rPr lang="en-US" sz="3200" dirty="0">
                <a:solidFill>
                  <a:schemeClr val="accent6">
                    <a:lumMod val="75000"/>
                  </a:schemeClr>
                </a:solidFill>
              </a:rPr>
              <a:t>less processed food</a:t>
            </a:r>
          </a:p>
          <a:p>
            <a:pPr lvl="2"/>
            <a:r>
              <a:rPr lang="en-US" sz="3200" dirty="0">
                <a:solidFill>
                  <a:schemeClr val="accent6">
                    <a:lumMod val="75000"/>
                  </a:schemeClr>
                </a:solidFill>
              </a:rPr>
              <a:t>This is things like chips, cookies, crackers and so on. </a:t>
            </a:r>
          </a:p>
          <a:p>
            <a:pPr lvl="2"/>
            <a:r>
              <a:rPr lang="en-US" sz="3200" dirty="0">
                <a:solidFill>
                  <a:schemeClr val="accent6">
                    <a:lumMod val="75000"/>
                  </a:schemeClr>
                </a:solidFill>
              </a:rPr>
              <a:t>Usually, the more packaging a food has, the more processed it is. Processing food </a:t>
            </a:r>
            <a:r>
              <a:rPr lang="en-US" sz="3200" dirty="0" smtClean="0">
                <a:solidFill>
                  <a:schemeClr val="accent6">
                    <a:lumMod val="75000"/>
                  </a:schemeClr>
                </a:solidFill>
              </a:rPr>
              <a:t>takes </a:t>
            </a:r>
            <a:r>
              <a:rPr lang="en-US" sz="3200" dirty="0">
                <a:solidFill>
                  <a:schemeClr val="accent6">
                    <a:lumMod val="75000"/>
                  </a:schemeClr>
                </a:solidFill>
              </a:rPr>
              <a:t>a lot more energy than raw foods like fruit or veggies</a:t>
            </a:r>
            <a:r>
              <a:rPr lang="en-US" sz="3200" dirty="0" smtClean="0">
                <a:solidFill>
                  <a:schemeClr val="accent6">
                    <a:lumMod val="75000"/>
                  </a:schemeClr>
                </a:solidFill>
              </a:rPr>
              <a:t>.</a:t>
            </a:r>
            <a:endParaRPr lang="en-US" sz="3200" dirty="0">
              <a:solidFill>
                <a:schemeClr val="accent6">
                  <a:lumMod val="75000"/>
                </a:schemeClr>
              </a:solidFill>
            </a:endParaRPr>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689" y="1765129"/>
            <a:ext cx="6415040" cy="3742106"/>
          </a:xfrm>
          <a:prstGeom prst="rect">
            <a:avLst/>
          </a:prstGeom>
          <a:ln w="3175">
            <a:solidFill>
              <a:schemeClr val="tx1"/>
            </a:solidFill>
          </a:ln>
        </p:spPr>
      </p:pic>
    </p:spTree>
    <p:extLst>
      <p:ext uri="{BB962C8B-B14F-4D97-AF65-F5344CB8AC3E}">
        <p14:creationId xmlns:p14="http://schemas.microsoft.com/office/powerpoint/2010/main" val="25184438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11567012" cy="1356360"/>
          </a:xfrm>
        </p:spPr>
        <p:txBody>
          <a:bodyPr>
            <a:normAutofit/>
          </a:bodyPr>
          <a:lstStyle/>
          <a:p>
            <a:r>
              <a:rPr lang="en-US" sz="5400" cap="small" dirty="0"/>
              <a:t>h</a:t>
            </a:r>
            <a:r>
              <a:rPr lang="en-US" sz="5400" cap="small" dirty="0" smtClean="0"/>
              <a:t>ow can you lessen your food impact?</a:t>
            </a:r>
            <a:endParaRPr lang="en-US" sz="54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464969" y="1909508"/>
            <a:ext cx="4315579" cy="4603587"/>
          </a:xfrm>
        </p:spPr>
        <p:txBody>
          <a:bodyPr>
            <a:normAutofit/>
          </a:bodyPr>
          <a:lstStyle/>
          <a:p>
            <a:pPr lvl="1"/>
            <a:r>
              <a:rPr lang="en-US" sz="4000" dirty="0" smtClean="0">
                <a:solidFill>
                  <a:schemeClr val="accent6">
                    <a:lumMod val="75000"/>
                  </a:schemeClr>
                </a:solidFill>
              </a:rPr>
              <a:t>Make </a:t>
            </a:r>
            <a:r>
              <a:rPr lang="en-US" sz="4000" dirty="0">
                <a:solidFill>
                  <a:schemeClr val="accent6">
                    <a:lumMod val="75000"/>
                  </a:schemeClr>
                </a:solidFill>
              </a:rPr>
              <a:t>sure food is eaten before it goes bad</a:t>
            </a:r>
            <a:r>
              <a:rPr lang="en-US" sz="4000" dirty="0" smtClean="0">
                <a:solidFill>
                  <a:schemeClr val="accent6">
                    <a:lumMod val="75000"/>
                  </a:schemeClr>
                </a:solidFill>
              </a:rPr>
              <a:t>!</a:t>
            </a:r>
            <a:r>
              <a:rPr lang="en-US" sz="4000" dirty="0">
                <a:solidFill>
                  <a:schemeClr val="accent6">
                    <a:lumMod val="75000"/>
                  </a:schemeClr>
                </a:solidFill>
              </a:rPr>
              <a:t> </a:t>
            </a:r>
            <a:endParaRPr lang="en-US" sz="4000" dirty="0" smtClean="0">
              <a:solidFill>
                <a:schemeClr val="accent6">
                  <a:lumMod val="75000"/>
                </a:schemeClr>
              </a:solidFill>
            </a:endParaRPr>
          </a:p>
          <a:p>
            <a:pPr lvl="1"/>
            <a:endParaRPr lang="en-US" sz="4000" dirty="0">
              <a:solidFill>
                <a:schemeClr val="accent6">
                  <a:lumMod val="75000"/>
                </a:schemeClr>
              </a:solidFill>
            </a:endParaRPr>
          </a:p>
          <a:p>
            <a:pPr lvl="1"/>
            <a:endParaRPr lang="en-US" sz="4000" dirty="0">
              <a:solidFill>
                <a:schemeClr val="accent6">
                  <a:lumMod val="75000"/>
                </a:schemeClr>
              </a:solidFill>
            </a:endParaRPr>
          </a:p>
          <a:p>
            <a:pPr lvl="1"/>
            <a:r>
              <a:rPr lang="en-US" sz="4000" dirty="0">
                <a:solidFill>
                  <a:schemeClr val="accent6">
                    <a:lumMod val="75000"/>
                  </a:schemeClr>
                </a:solidFill>
              </a:rPr>
              <a:t>Try growing your own food</a:t>
            </a:r>
          </a:p>
          <a:p>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6951" y="1693893"/>
            <a:ext cx="1935601" cy="193560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2552" y="1480182"/>
            <a:ext cx="5100242" cy="4919557"/>
          </a:xfrm>
          <a:prstGeom prst="rect">
            <a:avLst/>
          </a:prstGeom>
          <a:ln w="3175">
            <a:solidFill>
              <a:schemeClr val="tx1"/>
            </a:solidFill>
          </a:ln>
        </p:spPr>
      </p:pic>
      <p:sp>
        <p:nvSpPr>
          <p:cNvPr id="11" name="Right Arrow 10"/>
          <p:cNvSpPr/>
          <p:nvPr/>
        </p:nvSpPr>
        <p:spPr>
          <a:xfrm>
            <a:off x="4621682" y="5203004"/>
            <a:ext cx="2239737" cy="545431"/>
          </a:xfrm>
          <a:prstGeom prst="rightArrow">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46493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5">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C. got 0, "/>
          <p:cNvSpPr/>
          <p:nvPr>
            <p:custDataLst>
              <p:tags r:id="rId2"/>
            </p:custDataLst>
          </p:nvPr>
        </p:nvSpPr>
        <p:spPr>
          <a:xfrm>
            <a:off x="5891821" y="1714500"/>
            <a:ext cx="6096000" cy="5143500"/>
          </a:xfrm>
          <a:prstGeom prst="rect">
            <a:avLst/>
          </a:prstGeom>
          <a:blipFill>
            <a:blip r:embed="rId6"/>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458864" y="1439191"/>
            <a:ext cx="6280603" cy="1244903"/>
          </a:xfrm>
        </p:spPr>
        <p:txBody>
          <a:bodyPr>
            <a:normAutofit/>
          </a:bodyPr>
          <a:lstStyle/>
          <a:p>
            <a:pPr lvl="1"/>
            <a:r>
              <a:rPr lang="en-US" dirty="0"/>
              <a:t>You have the option to buy a tomato from location A, where it is in season, or Location B where it is not in season. Which tomato requires less energy to be grown?</a:t>
            </a:r>
          </a:p>
        </p:txBody>
      </p:sp>
      <p:sp>
        <p:nvSpPr>
          <p:cNvPr id="3" name="TPAnswers" title="Answer Text Shape"/>
          <p:cNvSpPr>
            <a:spLocks noGrp="1"/>
          </p:cNvSpPr>
          <p:nvPr>
            <p:ph type="body" idx="1"/>
            <p:custDataLst>
              <p:tags r:id="rId3"/>
            </p:custDataLst>
          </p:nvPr>
        </p:nvSpPr>
        <p:spPr>
          <a:xfrm>
            <a:off x="458864" y="2835165"/>
            <a:ext cx="4953000" cy="4038600"/>
          </a:xfrm>
        </p:spPr>
        <p:txBody>
          <a:bodyPr>
            <a:normAutofit/>
          </a:bodyPr>
          <a:lstStyle/>
          <a:p>
            <a:pPr marL="788670" indent="-742950">
              <a:buFont typeface="Corbel" pitchFamily="34" charset="0"/>
              <a:buAutoNum type="alphaUcPeriod"/>
            </a:pPr>
            <a:r>
              <a:rPr lang="en-US" sz="3200" dirty="0" smtClean="0">
                <a:solidFill>
                  <a:schemeClr val="accent6">
                    <a:lumMod val="75000"/>
                  </a:schemeClr>
                </a:solidFill>
              </a:rPr>
              <a:t>Location A.</a:t>
            </a:r>
          </a:p>
          <a:p>
            <a:pPr marL="788670" indent="-742950">
              <a:buFont typeface="Corbel" pitchFamily="34" charset="0"/>
              <a:buAutoNum type="alphaUcPeriod"/>
            </a:pPr>
            <a:r>
              <a:rPr lang="en-US" sz="3200" dirty="0" smtClean="0">
                <a:solidFill>
                  <a:schemeClr val="accent6">
                    <a:lumMod val="75000"/>
                  </a:schemeClr>
                </a:solidFill>
              </a:rPr>
              <a:t>Location B.</a:t>
            </a:r>
          </a:p>
          <a:p>
            <a:pPr marL="788670" indent="-742950">
              <a:buFont typeface="Corbel" pitchFamily="34" charset="0"/>
              <a:buAutoNum type="alphaUcPeriod"/>
            </a:pPr>
            <a:r>
              <a:rPr lang="en-US" sz="3200" dirty="0" smtClean="0">
                <a:solidFill>
                  <a:schemeClr val="accent6">
                    <a:lumMod val="75000"/>
                  </a:schemeClr>
                </a:solidFill>
              </a:rPr>
              <a:t>They’re the same.</a:t>
            </a: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8" name="5-Point Star 7"/>
          <p:cNvSpPr/>
          <p:nvPr/>
        </p:nvSpPr>
        <p:spPr>
          <a:xfrm rot="1054873">
            <a:off x="522455" y="2813416"/>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5511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5">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C. got 0, D. got 0, "/>
          <p:cNvSpPr/>
          <p:nvPr>
            <p:custDataLst>
              <p:tags r:id="rId2"/>
            </p:custDataLst>
          </p:nvPr>
        </p:nvSpPr>
        <p:spPr>
          <a:xfrm>
            <a:off x="5849818" y="1714500"/>
            <a:ext cx="6096000" cy="5143500"/>
          </a:xfrm>
          <a:prstGeom prst="rect">
            <a:avLst/>
          </a:prstGeom>
          <a:blipFill>
            <a:blip r:embed="rId6"/>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566907" y="1439191"/>
            <a:ext cx="6280603" cy="1244903"/>
          </a:xfrm>
        </p:spPr>
        <p:txBody>
          <a:bodyPr>
            <a:normAutofit/>
          </a:bodyPr>
          <a:lstStyle/>
          <a:p>
            <a:r>
              <a:rPr lang="en-US" dirty="0" smtClean="0">
                <a:solidFill>
                  <a:schemeClr val="accent6">
                    <a:lumMod val="75000"/>
                  </a:schemeClr>
                </a:solidFill>
              </a:rPr>
              <a:t>What is a food mile?</a:t>
            </a:r>
            <a:endParaRPr lang="en-US" dirty="0">
              <a:solidFill>
                <a:schemeClr val="accent6">
                  <a:lumMod val="75000"/>
                </a:schemeClr>
              </a:solidFill>
            </a:endParaRPr>
          </a:p>
        </p:txBody>
      </p:sp>
      <p:sp>
        <p:nvSpPr>
          <p:cNvPr id="3" name="TPAnswers" title="Answer Text Shape"/>
          <p:cNvSpPr>
            <a:spLocks noGrp="1"/>
          </p:cNvSpPr>
          <p:nvPr>
            <p:ph type="body" idx="1"/>
            <p:custDataLst>
              <p:tags r:id="rId3"/>
            </p:custDataLst>
          </p:nvPr>
        </p:nvSpPr>
        <p:spPr>
          <a:xfrm>
            <a:off x="458864" y="2711308"/>
            <a:ext cx="5256136" cy="4038600"/>
          </a:xfrm>
        </p:spPr>
        <p:txBody>
          <a:bodyPr>
            <a:normAutofit fontScale="92500" lnSpcReduction="20000"/>
          </a:bodyPr>
          <a:lstStyle/>
          <a:p>
            <a:pPr marL="788670" indent="-742950">
              <a:buFont typeface="Corbel" pitchFamily="34" charset="0"/>
              <a:buAutoNum type="alphaUcPeriod"/>
            </a:pPr>
            <a:r>
              <a:rPr lang="en-US" sz="3200" dirty="0" smtClean="0">
                <a:solidFill>
                  <a:schemeClr val="accent6">
                    <a:lumMod val="75000"/>
                  </a:schemeClr>
                </a:solidFill>
              </a:rPr>
              <a:t>The number of apples, lined up end to end, to measure a mile.</a:t>
            </a:r>
          </a:p>
          <a:p>
            <a:pPr marL="788670" indent="-742950">
              <a:buFont typeface="Corbel" pitchFamily="34" charset="0"/>
              <a:buAutoNum type="alphaUcPeriod"/>
            </a:pPr>
            <a:r>
              <a:rPr lang="en-US" sz="3200" dirty="0" smtClean="0">
                <a:solidFill>
                  <a:schemeClr val="accent6">
                    <a:lumMod val="75000"/>
                  </a:schemeClr>
                </a:solidFill>
              </a:rPr>
              <a:t>The distance your food must run in P.E. class.</a:t>
            </a:r>
          </a:p>
          <a:p>
            <a:pPr marL="788670" indent="-742950">
              <a:buFont typeface="Corbel" pitchFamily="34" charset="0"/>
              <a:buAutoNum type="alphaUcPeriod"/>
            </a:pPr>
            <a:r>
              <a:rPr lang="en-US" sz="3200" dirty="0" smtClean="0">
                <a:solidFill>
                  <a:schemeClr val="accent6">
                    <a:lumMod val="75000"/>
                  </a:schemeClr>
                </a:solidFill>
              </a:rPr>
              <a:t>The distance your food travels from where it’s grown to get to you.</a:t>
            </a:r>
          </a:p>
          <a:p>
            <a:pPr marL="788670" indent="-742950">
              <a:buFont typeface="Corbel" pitchFamily="34" charset="0"/>
              <a:buAutoNum type="alphaUcPeriod"/>
            </a:pPr>
            <a:r>
              <a:rPr lang="en-US" sz="3200" dirty="0" smtClean="0">
                <a:solidFill>
                  <a:schemeClr val="accent6">
                    <a:lumMod val="75000"/>
                  </a:schemeClr>
                </a:solidFill>
              </a:rPr>
              <a:t>How fast your food gets to you.</a:t>
            </a:r>
            <a:endParaRPr lang="en-US" sz="3200" dirty="0">
              <a:solidFill>
                <a:schemeClr val="accent6">
                  <a:lumMod val="75000"/>
                </a:schemeClr>
              </a:solidFill>
            </a:endParaRP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8" name="5-Point Star 7"/>
          <p:cNvSpPr/>
          <p:nvPr/>
        </p:nvSpPr>
        <p:spPr>
          <a:xfrm rot="1054873">
            <a:off x="522454" y="4522012"/>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1603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5">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
          <p:cNvSpPr/>
          <p:nvPr>
            <p:custDataLst>
              <p:tags r:id="rId2"/>
            </p:custDataLst>
          </p:nvPr>
        </p:nvSpPr>
        <p:spPr>
          <a:xfrm>
            <a:off x="5849818" y="1714500"/>
            <a:ext cx="6096000" cy="5143500"/>
          </a:xfrm>
          <a:prstGeom prst="rect">
            <a:avLst/>
          </a:prstGeom>
          <a:blipFill>
            <a:blip r:embed="rId6"/>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566907" y="1439191"/>
            <a:ext cx="6280603" cy="1244903"/>
          </a:xfrm>
        </p:spPr>
        <p:txBody>
          <a:bodyPr>
            <a:normAutofit fontScale="90000"/>
          </a:bodyPr>
          <a:lstStyle/>
          <a:p>
            <a:r>
              <a:rPr lang="en-US" dirty="0" smtClean="0">
                <a:solidFill>
                  <a:schemeClr val="accent6">
                    <a:lumMod val="75000"/>
                  </a:schemeClr>
                </a:solidFill>
              </a:rPr>
              <a:t>Which of the following uses less overall energy and has less environmental impact?</a:t>
            </a:r>
            <a:endParaRPr lang="en-US" dirty="0">
              <a:solidFill>
                <a:schemeClr val="accent6">
                  <a:lumMod val="75000"/>
                </a:schemeClr>
              </a:solidFill>
            </a:endParaRPr>
          </a:p>
        </p:txBody>
      </p:sp>
      <p:sp>
        <p:nvSpPr>
          <p:cNvPr id="3" name="TPAnswers" title="Answer Text Shape"/>
          <p:cNvSpPr>
            <a:spLocks noGrp="1"/>
          </p:cNvSpPr>
          <p:nvPr>
            <p:ph type="body" idx="1"/>
            <p:custDataLst>
              <p:tags r:id="rId3"/>
            </p:custDataLst>
          </p:nvPr>
        </p:nvSpPr>
        <p:spPr>
          <a:xfrm>
            <a:off x="441836" y="3094709"/>
            <a:ext cx="5627611" cy="4038600"/>
          </a:xfrm>
        </p:spPr>
        <p:txBody>
          <a:bodyPr>
            <a:normAutofit/>
          </a:bodyPr>
          <a:lstStyle/>
          <a:p>
            <a:pPr marL="788670" indent="-742950">
              <a:buFont typeface="Corbel" pitchFamily="34" charset="0"/>
              <a:buAutoNum type="alphaUcPeriod"/>
            </a:pPr>
            <a:r>
              <a:rPr lang="en-US" sz="3200" dirty="0" smtClean="0">
                <a:solidFill>
                  <a:schemeClr val="accent6">
                    <a:lumMod val="75000"/>
                  </a:schemeClr>
                </a:solidFill>
              </a:rPr>
              <a:t>An apple grown 1000 miles away from the store.</a:t>
            </a:r>
          </a:p>
          <a:p>
            <a:pPr marL="788670" indent="-742950">
              <a:buFont typeface="Corbel" pitchFamily="34" charset="0"/>
              <a:buAutoNum type="alphaUcPeriod"/>
            </a:pPr>
            <a:r>
              <a:rPr lang="en-US" sz="3200" dirty="0" smtClean="0">
                <a:solidFill>
                  <a:schemeClr val="accent6">
                    <a:lumMod val="75000"/>
                  </a:schemeClr>
                </a:solidFill>
              </a:rPr>
              <a:t>An apple grown 50 miles away from the store.</a:t>
            </a: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8" name="5-Point Star 7"/>
          <p:cNvSpPr/>
          <p:nvPr/>
        </p:nvSpPr>
        <p:spPr>
          <a:xfrm rot="1054873">
            <a:off x="505426" y="4209391"/>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2203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841557"/>
            <a:ext cx="12559486" cy="9269134"/>
          </a:xfrm>
          <a:prstGeom prst="rect">
            <a:avLst/>
          </a:prstGeom>
          <a:blipFill dpi="0" rotWithShape="1">
            <a:blip r:embed="rId6">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C. got 0, D. got 0, "/>
          <p:cNvSpPr/>
          <p:nvPr>
            <p:custDataLst>
              <p:tags r:id="rId2"/>
            </p:custDataLst>
          </p:nvPr>
        </p:nvSpPr>
        <p:spPr>
          <a:xfrm>
            <a:off x="5849818" y="1714500"/>
            <a:ext cx="6096000" cy="5143500"/>
          </a:xfrm>
          <a:prstGeom prst="rect">
            <a:avLst/>
          </a:prstGeom>
          <a:blipFill>
            <a:blip r:embed="rId7"/>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458864" y="1914284"/>
            <a:ext cx="6341986" cy="1244903"/>
          </a:xfrm>
        </p:spPr>
        <p:txBody>
          <a:bodyPr>
            <a:normAutofit fontScale="90000"/>
          </a:bodyPr>
          <a:lstStyle/>
          <a:p>
            <a:r>
              <a:rPr lang="en-US" dirty="0" smtClean="0">
                <a:solidFill>
                  <a:schemeClr val="accent6">
                    <a:lumMod val="75000"/>
                  </a:schemeClr>
                </a:solidFill>
              </a:rPr>
              <a:t>Which of the following is not a processed food?</a:t>
            </a:r>
            <a:endParaRPr lang="en-US" dirty="0">
              <a:solidFill>
                <a:schemeClr val="accent6">
                  <a:lumMod val="75000"/>
                </a:schemeClr>
              </a:solidFill>
            </a:endParaRPr>
          </a:p>
        </p:txBody>
      </p:sp>
      <p:sp>
        <p:nvSpPr>
          <p:cNvPr id="3" name="TPAnswers" title="Answer Text Shape"/>
          <p:cNvSpPr>
            <a:spLocks noGrp="1"/>
          </p:cNvSpPr>
          <p:nvPr>
            <p:ph type="body" idx="1"/>
            <p:custDataLst>
              <p:tags r:id="rId3"/>
            </p:custDataLst>
          </p:nvPr>
        </p:nvSpPr>
        <p:spPr>
          <a:xfrm>
            <a:off x="458864" y="4039952"/>
            <a:ext cx="5256136" cy="1914818"/>
          </a:xfrm>
        </p:spPr>
        <p:txBody>
          <a:bodyPr>
            <a:normAutofit fontScale="85000" lnSpcReduction="20000"/>
          </a:bodyPr>
          <a:lstStyle/>
          <a:p>
            <a:pPr marL="788670" indent="-742950">
              <a:buFont typeface="Corbel" pitchFamily="34" charset="0"/>
              <a:buAutoNum type="alphaUcPeriod"/>
            </a:pPr>
            <a:r>
              <a:rPr lang="en-US" sz="3200" dirty="0" smtClean="0">
                <a:solidFill>
                  <a:schemeClr val="accent6">
                    <a:lumMod val="75000"/>
                  </a:schemeClr>
                </a:solidFill>
              </a:rPr>
              <a:t>Chips Ahoy.</a:t>
            </a:r>
          </a:p>
          <a:p>
            <a:pPr marL="788670" indent="-742950">
              <a:buFont typeface="Corbel" pitchFamily="34" charset="0"/>
              <a:buAutoNum type="alphaUcPeriod"/>
            </a:pPr>
            <a:r>
              <a:rPr lang="en-US" sz="3200" dirty="0" smtClean="0">
                <a:solidFill>
                  <a:schemeClr val="accent6">
                    <a:lumMod val="75000"/>
                  </a:schemeClr>
                </a:solidFill>
              </a:rPr>
              <a:t>Honey Nut Cheerios.</a:t>
            </a:r>
          </a:p>
          <a:p>
            <a:pPr marL="788670" indent="-742950">
              <a:buFont typeface="Corbel" pitchFamily="34" charset="0"/>
              <a:buAutoNum type="alphaUcPeriod"/>
            </a:pPr>
            <a:r>
              <a:rPr lang="en-US" sz="3200" dirty="0" smtClean="0">
                <a:solidFill>
                  <a:schemeClr val="accent6">
                    <a:lumMod val="75000"/>
                  </a:schemeClr>
                </a:solidFill>
              </a:rPr>
              <a:t>An Apple</a:t>
            </a:r>
          </a:p>
          <a:p>
            <a:pPr marL="788670" indent="-742950">
              <a:buFont typeface="Corbel" pitchFamily="34" charset="0"/>
              <a:buAutoNum type="alphaUcPeriod"/>
            </a:pPr>
            <a:r>
              <a:rPr lang="en-US" sz="3200" dirty="0" smtClean="0">
                <a:solidFill>
                  <a:schemeClr val="accent6">
                    <a:lumMod val="75000"/>
                  </a:schemeClr>
                </a:solidFill>
              </a:rPr>
              <a:t>Frozen </a:t>
            </a:r>
            <a:r>
              <a:rPr lang="en-US" sz="3200" smtClean="0">
                <a:solidFill>
                  <a:schemeClr val="accent6">
                    <a:lumMod val="75000"/>
                  </a:schemeClr>
                </a:solidFill>
              </a:rPr>
              <a:t>vegetables</a:t>
            </a:r>
            <a:r>
              <a:rPr lang="en-US" sz="3200" smtClean="0">
                <a:solidFill>
                  <a:schemeClr val="accent6">
                    <a:lumMod val="75000"/>
                  </a:schemeClr>
                </a:solidFill>
              </a:rPr>
              <a:t>.</a:t>
            </a:r>
            <a:endParaRPr lang="en-US" sz="3200" dirty="0" smtClean="0">
              <a:solidFill>
                <a:schemeClr val="accent6">
                  <a:lumMod val="75000"/>
                </a:schemeClr>
              </a:solidFill>
            </a:endParaRP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8" name="5-Point Star 7"/>
          <p:cNvSpPr/>
          <p:nvPr/>
        </p:nvSpPr>
        <p:spPr>
          <a:xfrm rot="1054873">
            <a:off x="522454" y="4914468"/>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5258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5">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C. got 0, D. got 0, E. got 0, "/>
          <p:cNvSpPr/>
          <p:nvPr>
            <p:custDataLst>
              <p:tags r:id="rId2"/>
            </p:custDataLst>
          </p:nvPr>
        </p:nvSpPr>
        <p:spPr>
          <a:xfrm>
            <a:off x="5849818" y="1714500"/>
            <a:ext cx="6096000" cy="5143500"/>
          </a:xfrm>
          <a:prstGeom prst="rect">
            <a:avLst/>
          </a:prstGeom>
          <a:blipFill>
            <a:blip r:embed="rId6"/>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566907" y="1439191"/>
            <a:ext cx="6280603" cy="1244903"/>
          </a:xfrm>
        </p:spPr>
        <p:txBody>
          <a:bodyPr>
            <a:normAutofit fontScale="90000"/>
          </a:bodyPr>
          <a:lstStyle/>
          <a:p>
            <a:r>
              <a:rPr lang="en-US" dirty="0" smtClean="0">
                <a:solidFill>
                  <a:schemeClr val="accent6">
                    <a:lumMod val="75000"/>
                  </a:schemeClr>
                </a:solidFill>
              </a:rPr>
              <a:t>Which of the following is a way to reduce your food energy impact.</a:t>
            </a:r>
            <a:endParaRPr lang="en-US" dirty="0">
              <a:solidFill>
                <a:schemeClr val="accent6">
                  <a:lumMod val="75000"/>
                </a:schemeClr>
              </a:solidFill>
            </a:endParaRPr>
          </a:p>
        </p:txBody>
      </p:sp>
      <p:sp>
        <p:nvSpPr>
          <p:cNvPr id="3" name="TPAnswers" title="Answer Text Shape"/>
          <p:cNvSpPr>
            <a:spLocks noGrp="1"/>
          </p:cNvSpPr>
          <p:nvPr>
            <p:ph type="body" idx="1"/>
            <p:custDataLst>
              <p:tags r:id="rId3"/>
            </p:custDataLst>
          </p:nvPr>
        </p:nvSpPr>
        <p:spPr>
          <a:xfrm>
            <a:off x="458863" y="2835165"/>
            <a:ext cx="5627611" cy="4038600"/>
          </a:xfrm>
        </p:spPr>
        <p:txBody>
          <a:bodyPr>
            <a:normAutofit/>
          </a:bodyPr>
          <a:lstStyle/>
          <a:p>
            <a:pPr marL="788670" indent="-742950">
              <a:buFont typeface="Corbel" pitchFamily="34" charset="0"/>
              <a:buAutoNum type="alphaUcPeriod"/>
            </a:pPr>
            <a:r>
              <a:rPr lang="en-US" sz="3200" dirty="0" smtClean="0">
                <a:solidFill>
                  <a:schemeClr val="accent6">
                    <a:lumMod val="75000"/>
                  </a:schemeClr>
                </a:solidFill>
              </a:rPr>
              <a:t>Eat less meat</a:t>
            </a:r>
          </a:p>
          <a:p>
            <a:pPr marL="788670" indent="-742950">
              <a:buFont typeface="Corbel" pitchFamily="34" charset="0"/>
              <a:buAutoNum type="alphaUcPeriod"/>
            </a:pPr>
            <a:r>
              <a:rPr lang="en-US" sz="3200" dirty="0" smtClean="0">
                <a:solidFill>
                  <a:schemeClr val="accent6">
                    <a:lumMod val="75000"/>
                  </a:schemeClr>
                </a:solidFill>
              </a:rPr>
              <a:t>Eat less processed food</a:t>
            </a:r>
          </a:p>
          <a:p>
            <a:pPr marL="788670" indent="-742950">
              <a:buFont typeface="Corbel" pitchFamily="34" charset="0"/>
              <a:buAutoNum type="alphaUcPeriod"/>
            </a:pPr>
            <a:r>
              <a:rPr lang="en-US" sz="3200" dirty="0" smtClean="0">
                <a:solidFill>
                  <a:schemeClr val="accent6">
                    <a:lumMod val="75000"/>
                  </a:schemeClr>
                </a:solidFill>
              </a:rPr>
              <a:t>Buy in season, local, and organic food.</a:t>
            </a:r>
          </a:p>
          <a:p>
            <a:pPr marL="788670" indent="-742950">
              <a:buFont typeface="Corbel" pitchFamily="34" charset="0"/>
              <a:buAutoNum type="alphaUcPeriod"/>
            </a:pPr>
            <a:r>
              <a:rPr lang="en-US" sz="3200" dirty="0" smtClean="0">
                <a:solidFill>
                  <a:schemeClr val="accent6">
                    <a:lumMod val="75000"/>
                  </a:schemeClr>
                </a:solidFill>
              </a:rPr>
              <a:t>Grow your own food.</a:t>
            </a:r>
          </a:p>
          <a:p>
            <a:pPr marL="788670" indent="-742950">
              <a:buFont typeface="Corbel" pitchFamily="34" charset="0"/>
              <a:buAutoNum type="alphaUcPeriod"/>
            </a:pPr>
            <a:r>
              <a:rPr lang="en-US" sz="3200" dirty="0" smtClean="0">
                <a:solidFill>
                  <a:schemeClr val="accent6">
                    <a:lumMod val="75000"/>
                  </a:schemeClr>
                </a:solidFill>
              </a:rPr>
              <a:t>All of these are great! </a:t>
            </a:r>
            <a:endParaRPr lang="en-US" sz="3200" dirty="0">
              <a:solidFill>
                <a:schemeClr val="accent6">
                  <a:lumMod val="75000"/>
                </a:schemeClr>
              </a:solidFill>
            </a:endParaRP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8" name="5-Point Star 7"/>
          <p:cNvSpPr/>
          <p:nvPr/>
        </p:nvSpPr>
        <p:spPr>
          <a:xfrm rot="1054873">
            <a:off x="522453" y="5742450"/>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9880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t</a:t>
            </a:r>
            <a:r>
              <a:rPr lang="en-US" sz="7200" cap="small" dirty="0" smtClean="0"/>
              <a:t>hank you</a:t>
            </a:r>
            <a:r>
              <a:rPr lang="en-US" sz="6000" cap="small" dirty="0" smtClean="0"/>
              <a:t>!</a:t>
            </a:r>
            <a:endParaRPr lang="en-US" sz="6000" cap="small"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 y="1100629"/>
            <a:ext cx="3648808" cy="2736606"/>
          </a:xfrm>
          <a:prstGeom prst="rect">
            <a:avLst/>
          </a:prstGeom>
          <a:ln w="3175">
            <a:solidFill>
              <a:schemeClr val="tx1"/>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 y="4058827"/>
            <a:ext cx="4279321" cy="2375023"/>
          </a:xfrm>
          <a:prstGeom prst="rect">
            <a:avLst/>
          </a:prstGeom>
          <a:ln w="3175">
            <a:solidFill>
              <a:schemeClr val="tx1"/>
            </a:solid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1505" y="1461069"/>
            <a:ext cx="3300230" cy="2376166"/>
          </a:xfrm>
          <a:prstGeom prst="rect">
            <a:avLst/>
          </a:prstGeom>
          <a:ln w="3175">
            <a:solidFill>
              <a:schemeClr val="tx1"/>
            </a:solidFill>
          </a:ln>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7624" y="4058827"/>
            <a:ext cx="3569820" cy="2375023"/>
          </a:xfrm>
          <a:prstGeom prst="rect">
            <a:avLst/>
          </a:prstGeom>
          <a:ln w="3175">
            <a:solidFill>
              <a:schemeClr val="tx1"/>
            </a:solidFill>
          </a:ln>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3217" y="1660846"/>
            <a:ext cx="3986060" cy="2176389"/>
          </a:xfrm>
          <a:prstGeom prst="rect">
            <a:avLst/>
          </a:prstGeom>
          <a:ln w="3175">
            <a:solidFill>
              <a:schemeClr val="tx1"/>
            </a:solidFill>
          </a:ln>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74247" y="4058827"/>
            <a:ext cx="3125030" cy="2375023"/>
          </a:xfrm>
          <a:prstGeom prst="rect">
            <a:avLst/>
          </a:prstGeom>
          <a:ln w="3175">
            <a:solidFill>
              <a:schemeClr val="tx1"/>
            </a:solidFill>
          </a:ln>
        </p:spPr>
      </p:pic>
    </p:spTree>
    <p:extLst>
      <p:ext uri="{BB962C8B-B14F-4D97-AF65-F5344CB8AC3E}">
        <p14:creationId xmlns:p14="http://schemas.microsoft.com/office/powerpoint/2010/main" val="37702683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73477"/>
            <a:ext cx="9875520" cy="1356360"/>
          </a:xfrm>
        </p:spPr>
        <p:txBody>
          <a:bodyPr>
            <a:normAutofit/>
          </a:bodyPr>
          <a:lstStyle/>
          <a:p>
            <a:r>
              <a:rPr lang="en-US" sz="7200" cap="small" dirty="0"/>
              <a:t>w</a:t>
            </a:r>
            <a:r>
              <a:rPr lang="en-US" sz="7200" cap="small" dirty="0" smtClean="0"/>
              <a:t>ant to learn more?</a:t>
            </a:r>
            <a:endParaRPr lang="en-US" sz="7200" cap="small" dirty="0"/>
          </a:p>
        </p:txBody>
      </p:sp>
      <p:sp>
        <p:nvSpPr>
          <p:cNvPr id="4" name="TextBox 3"/>
          <p:cNvSpPr txBox="1"/>
          <p:nvPr/>
        </p:nvSpPr>
        <p:spPr>
          <a:xfrm>
            <a:off x="6498771" y="1667417"/>
            <a:ext cx="8180615" cy="3385542"/>
          </a:xfrm>
          <a:prstGeom prst="rect">
            <a:avLst/>
          </a:prstGeom>
          <a:noFill/>
        </p:spPr>
        <p:txBody>
          <a:bodyPr wrap="square" rtlCol="0">
            <a:spAutoFit/>
          </a:bodyPr>
          <a:lstStyle/>
          <a:p>
            <a:r>
              <a:rPr lang="en-US" sz="5400" cap="small" dirty="0">
                <a:solidFill>
                  <a:schemeClr val="accent1"/>
                </a:solidFill>
              </a:rPr>
              <a:t>c</a:t>
            </a:r>
            <a:r>
              <a:rPr lang="en-US" sz="5400" cap="small" dirty="0" smtClean="0">
                <a:solidFill>
                  <a:schemeClr val="accent1"/>
                </a:solidFill>
              </a:rPr>
              <a:t>ontact</a:t>
            </a:r>
            <a:r>
              <a:rPr lang="en-US" sz="5400" cap="small" dirty="0">
                <a:solidFill>
                  <a:schemeClr val="accent1"/>
                </a:solidFill>
              </a:rPr>
              <a:t>:</a:t>
            </a:r>
            <a:endParaRPr lang="en-US" sz="5400" cap="small" dirty="0" smtClean="0">
              <a:solidFill>
                <a:schemeClr val="accent1"/>
              </a:solidFill>
            </a:endParaRPr>
          </a:p>
          <a:p>
            <a:endParaRPr lang="en-US" sz="3200" dirty="0"/>
          </a:p>
          <a:p>
            <a:r>
              <a:rPr lang="en-US" sz="3200" cap="small" dirty="0" smtClean="0">
                <a:solidFill>
                  <a:schemeClr val="accent6">
                    <a:lumMod val="75000"/>
                  </a:schemeClr>
                </a:solidFill>
              </a:rPr>
              <a:t>name</a:t>
            </a:r>
          </a:p>
          <a:p>
            <a:r>
              <a:rPr lang="en-US" sz="3200" cap="small" dirty="0" smtClean="0">
                <a:solidFill>
                  <a:schemeClr val="accent6">
                    <a:lumMod val="75000"/>
                  </a:schemeClr>
                </a:solidFill>
              </a:rPr>
              <a:t>title</a:t>
            </a:r>
          </a:p>
          <a:p>
            <a:r>
              <a:rPr lang="en-US" sz="3200" cap="small" dirty="0" smtClean="0">
                <a:solidFill>
                  <a:schemeClr val="accent6">
                    <a:lumMod val="75000"/>
                  </a:schemeClr>
                </a:solidFill>
              </a:rPr>
              <a:t>email</a:t>
            </a:r>
          </a:p>
          <a:p>
            <a:r>
              <a:rPr lang="en-US" sz="3200" cap="small" dirty="0" smtClean="0">
                <a:solidFill>
                  <a:schemeClr val="accent6">
                    <a:lumMod val="75000"/>
                  </a:schemeClr>
                </a:solidFill>
              </a:rPr>
              <a:t>(xxx) xxx-</a:t>
            </a:r>
            <a:r>
              <a:rPr lang="en-US" sz="3200" cap="small" dirty="0" err="1" smtClean="0">
                <a:solidFill>
                  <a:schemeClr val="accent6">
                    <a:lumMod val="75000"/>
                  </a:schemeClr>
                </a:solidFill>
              </a:rPr>
              <a:t>xxxx</a:t>
            </a:r>
            <a:endParaRPr lang="en-US" sz="3200" cap="small" dirty="0">
              <a:solidFill>
                <a:schemeClr val="accent6">
                  <a:lumMod val="75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637" y="1721033"/>
            <a:ext cx="5688479" cy="3596640"/>
          </a:xfrm>
          <a:prstGeom prst="rect">
            <a:avLst/>
          </a:prstGeom>
          <a:ln w="3175">
            <a:solidFill>
              <a:schemeClr val="tx1"/>
            </a:solidFill>
          </a:ln>
        </p:spPr>
      </p:pic>
      <p:sp>
        <p:nvSpPr>
          <p:cNvPr id="7" name="Rectangle 6"/>
          <p:cNvSpPr/>
          <p:nvPr/>
        </p:nvSpPr>
        <p:spPr>
          <a:xfrm>
            <a:off x="95534" y="95534"/>
            <a:ext cx="12003505" cy="6660108"/>
          </a:xfrm>
          <a:prstGeom prst="rect">
            <a:avLst/>
          </a:prstGeom>
          <a:noFill/>
          <a:ln w="2032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32637" y="5302019"/>
            <a:ext cx="580704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1" u="none" strike="noStrike" cap="none" spc="0" normalizeH="0" baseline="0" dirty="0" smtClean="0">
                <a:ln>
                  <a:noFill/>
                </a:ln>
                <a:solidFill>
                  <a:schemeClr val="accent6">
                    <a:lumMod val="75000"/>
                  </a:schemeClr>
                </a:solidFill>
                <a:effectLst/>
                <a:uFillTx/>
                <a:latin typeface="Corbel"/>
                <a:ea typeface="Corbel"/>
                <a:cs typeface="Corbel"/>
                <a:sym typeface="Corbel"/>
              </a:rPr>
              <a:t>Our headquarters is</a:t>
            </a:r>
            <a:r>
              <a:rPr kumimoji="0" lang="en-US" sz="1800" b="0" i="1" u="none" strike="noStrike" cap="none" spc="0" normalizeH="0" dirty="0" smtClean="0">
                <a:ln>
                  <a:noFill/>
                </a:ln>
                <a:solidFill>
                  <a:schemeClr val="accent6">
                    <a:lumMod val="75000"/>
                  </a:schemeClr>
                </a:solidFill>
                <a:effectLst/>
                <a:uFillTx/>
                <a:latin typeface="Corbel"/>
                <a:ea typeface="Corbel"/>
                <a:cs typeface="Corbel"/>
                <a:sym typeface="Corbel"/>
              </a:rPr>
              <a:t> located at 3040 Continental Dr. Butte, MT</a:t>
            </a:r>
            <a:endParaRPr kumimoji="0" lang="en-US" sz="1800" b="0" i="1" u="none" strike="noStrike" cap="none" spc="0" normalizeH="0" baseline="0" dirty="0">
              <a:ln>
                <a:noFill/>
              </a:ln>
              <a:solidFill>
                <a:srgbClr val="000000"/>
              </a:solidFill>
              <a:effectLst/>
              <a:uFillTx/>
              <a:latin typeface="Corbel"/>
              <a:ea typeface="Corbel"/>
              <a:cs typeface="Corbel"/>
              <a:sym typeface="Corbel"/>
            </a:endParaRPr>
          </a:p>
        </p:txBody>
      </p:sp>
    </p:spTree>
    <p:extLst>
      <p:ext uri="{BB962C8B-B14F-4D97-AF65-F5344CB8AC3E}">
        <p14:creationId xmlns:p14="http://schemas.microsoft.com/office/powerpoint/2010/main" val="7185494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2">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0371" y="926111"/>
            <a:ext cx="7223992" cy="4955994"/>
          </a:xfrm>
          <a:prstGeom prst="rect">
            <a:avLst/>
          </a:prstGeom>
          <a:ln w="3175">
            <a:solidFill>
              <a:schemeClr val="tx1"/>
            </a:solidFill>
          </a:ln>
        </p:spPr>
      </p:pic>
    </p:spTree>
    <p:extLst>
      <p:ext uri="{BB962C8B-B14F-4D97-AF65-F5344CB8AC3E}">
        <p14:creationId xmlns:p14="http://schemas.microsoft.com/office/powerpoint/2010/main" val="41479615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534000" y="-4678431"/>
            <a:ext cx="13469616" cy="10040987"/>
          </a:xfrm>
          <a:prstGeom prst="rect">
            <a:avLst/>
          </a:prstGeom>
          <a:blipFill dpi="0" rotWithShape="1">
            <a:blip r:embed="rId3">
              <a:alphaModFix amt="25000"/>
              <a:lum bright="70000" contras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smtClean="0"/>
              <a:t>Food systems</a:t>
            </a:r>
            <a:endParaRPr lang="en-US" dirty="0"/>
          </a:p>
        </p:txBody>
      </p:sp>
      <p:pic>
        <p:nvPicPr>
          <p:cNvPr id="4" name="Picture 3" descr="Macintosh HD:Users:kirstengerbatsch2:Desktop:NCATlogoMTFC.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521" y="5547099"/>
            <a:ext cx="3519647" cy="866580"/>
          </a:xfrm>
          <a:prstGeom prst="rect">
            <a:avLst/>
          </a:prstGeom>
          <a:noFill/>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5034" y="5701184"/>
            <a:ext cx="1378077" cy="829398"/>
          </a:xfrm>
          <a:prstGeom prst="rect">
            <a:avLst/>
          </a:prstGeom>
        </p:spPr>
      </p:pic>
      <p:pic>
        <p:nvPicPr>
          <p:cNvPr id="6" name="Picture 5" descr="Macintosh HD:Users:kirstengerbatsch2:Desktop:300colorAmeriCorpsMT.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93111" y="5751440"/>
            <a:ext cx="703319" cy="728887"/>
          </a:xfrm>
          <a:prstGeom prst="rect">
            <a:avLst/>
          </a:prstGeom>
          <a:noFill/>
          <a:ln>
            <a:noFill/>
          </a:ln>
        </p:spPr>
      </p:pic>
    </p:spTree>
    <p:extLst>
      <p:ext uri="{BB962C8B-B14F-4D97-AF65-F5344CB8AC3E}">
        <p14:creationId xmlns:p14="http://schemas.microsoft.com/office/powerpoint/2010/main" val="14471250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5">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C. got 0, "/>
          <p:cNvSpPr/>
          <p:nvPr>
            <p:custDataLst>
              <p:tags r:id="rId2"/>
            </p:custDataLst>
          </p:nvPr>
        </p:nvSpPr>
        <p:spPr>
          <a:xfrm>
            <a:off x="5891821" y="1714500"/>
            <a:ext cx="6096000" cy="5143500"/>
          </a:xfrm>
          <a:prstGeom prst="rect">
            <a:avLst/>
          </a:prstGeom>
          <a:blipFill>
            <a:blip r:embed="rId6"/>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458865" y="1439191"/>
            <a:ext cx="5637136" cy="2170283"/>
          </a:xfrm>
        </p:spPr>
        <p:txBody>
          <a:bodyPr>
            <a:noAutofit/>
          </a:bodyPr>
          <a:lstStyle/>
          <a:p>
            <a:pPr lvl="1"/>
            <a:r>
              <a:rPr lang="en-US" sz="2400" dirty="0">
                <a:solidFill>
                  <a:schemeClr val="accent6">
                    <a:lumMod val="75000"/>
                  </a:schemeClr>
                </a:solidFill>
                <a:latin typeface="+mj-lt"/>
              </a:rPr>
              <a:t>You have the option to buy a tomato from location A, where it is in season, or Location B where it is not in season. Which tomato requires less energy to be grown?</a:t>
            </a:r>
          </a:p>
        </p:txBody>
      </p:sp>
      <p:sp>
        <p:nvSpPr>
          <p:cNvPr id="3" name="TPAnswers" title="Answer Text Shape"/>
          <p:cNvSpPr>
            <a:spLocks noGrp="1"/>
          </p:cNvSpPr>
          <p:nvPr>
            <p:ph type="body" idx="1"/>
            <p:custDataLst>
              <p:tags r:id="rId3"/>
            </p:custDataLst>
          </p:nvPr>
        </p:nvSpPr>
        <p:spPr>
          <a:xfrm>
            <a:off x="458864" y="3926028"/>
            <a:ext cx="4953000" cy="4038600"/>
          </a:xfrm>
        </p:spPr>
        <p:txBody>
          <a:bodyPr>
            <a:normAutofit/>
          </a:bodyPr>
          <a:lstStyle/>
          <a:p>
            <a:pPr marL="788670" indent="-742950">
              <a:buFont typeface="Corbel" pitchFamily="34" charset="0"/>
              <a:buAutoNum type="alphaUcPeriod"/>
            </a:pPr>
            <a:r>
              <a:rPr lang="en-US" sz="3200" dirty="0" smtClean="0">
                <a:solidFill>
                  <a:schemeClr val="accent6">
                    <a:lumMod val="75000"/>
                  </a:schemeClr>
                </a:solidFill>
              </a:rPr>
              <a:t>Location A.</a:t>
            </a:r>
          </a:p>
          <a:p>
            <a:pPr marL="788670" indent="-742950">
              <a:buFont typeface="Corbel" pitchFamily="34" charset="0"/>
              <a:buAutoNum type="alphaUcPeriod"/>
            </a:pPr>
            <a:r>
              <a:rPr lang="en-US" sz="3200" dirty="0" smtClean="0">
                <a:solidFill>
                  <a:schemeClr val="accent6">
                    <a:lumMod val="75000"/>
                  </a:schemeClr>
                </a:solidFill>
              </a:rPr>
              <a:t>Location B.</a:t>
            </a:r>
          </a:p>
          <a:p>
            <a:pPr marL="788670" indent="-742950">
              <a:buFont typeface="Corbel" pitchFamily="34" charset="0"/>
              <a:buAutoNum type="alphaUcPeriod"/>
            </a:pPr>
            <a:r>
              <a:rPr lang="en-US" sz="3200" dirty="0" smtClean="0">
                <a:solidFill>
                  <a:schemeClr val="accent6">
                    <a:lumMod val="75000"/>
                  </a:schemeClr>
                </a:solidFill>
              </a:rPr>
              <a:t>They’re the same.</a:t>
            </a: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8" name="5-Point Star 7"/>
          <p:cNvSpPr/>
          <p:nvPr/>
        </p:nvSpPr>
        <p:spPr>
          <a:xfrm rot="1054873">
            <a:off x="522454" y="3904280"/>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0737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07209" y="694264"/>
            <a:ext cx="12559486" cy="9269134"/>
          </a:xfrm>
          <a:prstGeom prst="rect">
            <a:avLst/>
          </a:prstGeom>
          <a:blipFill dpi="0" rotWithShape="1">
            <a:blip r:embed="rId3">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30703">
            <a:off x="-943259" y="-1575584"/>
            <a:ext cx="6935639" cy="897553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78178">
            <a:off x="4512521" y="1881802"/>
            <a:ext cx="4056207" cy="524920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86765">
            <a:off x="7666095" y="-1451306"/>
            <a:ext cx="5042023" cy="6524971"/>
          </a:xfrm>
          <a:prstGeom prst="rect">
            <a:avLst/>
          </a:prstGeom>
        </p:spPr>
      </p:pic>
    </p:spTree>
    <p:extLst>
      <p:ext uri="{BB962C8B-B14F-4D97-AF65-F5344CB8AC3E}">
        <p14:creationId xmlns:p14="http://schemas.microsoft.com/office/powerpoint/2010/main" val="30570532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5">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C. got 0, D. got 0, "/>
          <p:cNvSpPr/>
          <p:nvPr>
            <p:custDataLst>
              <p:tags r:id="rId2"/>
            </p:custDataLst>
          </p:nvPr>
        </p:nvSpPr>
        <p:spPr>
          <a:xfrm>
            <a:off x="5849818" y="1714500"/>
            <a:ext cx="6096000" cy="5143500"/>
          </a:xfrm>
          <a:prstGeom prst="rect">
            <a:avLst/>
          </a:prstGeom>
          <a:blipFill>
            <a:blip r:embed="rId6"/>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566907" y="1084280"/>
            <a:ext cx="6280603" cy="1244903"/>
          </a:xfrm>
        </p:spPr>
        <p:txBody>
          <a:bodyPr>
            <a:normAutofit/>
          </a:bodyPr>
          <a:lstStyle/>
          <a:p>
            <a:r>
              <a:rPr lang="en-US" dirty="0" smtClean="0">
                <a:solidFill>
                  <a:schemeClr val="accent6">
                    <a:lumMod val="75000"/>
                  </a:schemeClr>
                </a:solidFill>
              </a:rPr>
              <a:t>What is a food mile?</a:t>
            </a:r>
            <a:endParaRPr lang="en-US" dirty="0">
              <a:solidFill>
                <a:schemeClr val="accent6">
                  <a:lumMod val="75000"/>
                </a:schemeClr>
              </a:solidFill>
            </a:endParaRPr>
          </a:p>
        </p:txBody>
      </p:sp>
      <p:sp>
        <p:nvSpPr>
          <p:cNvPr id="3" name="TPAnswers" title="Answer Text Shape"/>
          <p:cNvSpPr>
            <a:spLocks noGrp="1"/>
          </p:cNvSpPr>
          <p:nvPr>
            <p:ph type="body" idx="1"/>
            <p:custDataLst>
              <p:tags r:id="rId3"/>
            </p:custDataLst>
          </p:nvPr>
        </p:nvSpPr>
        <p:spPr>
          <a:xfrm>
            <a:off x="566907" y="2486122"/>
            <a:ext cx="4871367" cy="4038600"/>
          </a:xfrm>
        </p:spPr>
        <p:txBody>
          <a:bodyPr>
            <a:normAutofit fontScale="92500" lnSpcReduction="20000"/>
          </a:bodyPr>
          <a:lstStyle/>
          <a:p>
            <a:pPr marL="788670" indent="-742950">
              <a:buFont typeface="Corbel" pitchFamily="34" charset="0"/>
              <a:buAutoNum type="alphaUcPeriod"/>
            </a:pPr>
            <a:r>
              <a:rPr lang="en-US" sz="3200" dirty="0" smtClean="0">
                <a:solidFill>
                  <a:schemeClr val="accent6">
                    <a:lumMod val="75000"/>
                  </a:schemeClr>
                </a:solidFill>
              </a:rPr>
              <a:t>The number of apples, lined up end to end, to measure a mile.</a:t>
            </a:r>
          </a:p>
          <a:p>
            <a:pPr marL="788670" indent="-742950">
              <a:buFont typeface="Corbel" pitchFamily="34" charset="0"/>
              <a:buAutoNum type="alphaUcPeriod"/>
            </a:pPr>
            <a:r>
              <a:rPr lang="en-US" sz="3200" dirty="0" smtClean="0">
                <a:solidFill>
                  <a:schemeClr val="accent6">
                    <a:lumMod val="75000"/>
                  </a:schemeClr>
                </a:solidFill>
              </a:rPr>
              <a:t>The distance your food must run in P.E. class.</a:t>
            </a:r>
          </a:p>
          <a:p>
            <a:pPr marL="788670" indent="-742950">
              <a:buFont typeface="Corbel" pitchFamily="34" charset="0"/>
              <a:buAutoNum type="alphaUcPeriod"/>
            </a:pPr>
            <a:r>
              <a:rPr lang="en-US" sz="3200" dirty="0" smtClean="0">
                <a:solidFill>
                  <a:schemeClr val="accent6">
                    <a:lumMod val="75000"/>
                  </a:schemeClr>
                </a:solidFill>
              </a:rPr>
              <a:t>The distance your food travels from where it’s grown to get to you.</a:t>
            </a:r>
          </a:p>
          <a:p>
            <a:pPr marL="788670" indent="-742950">
              <a:buFont typeface="Corbel" pitchFamily="34" charset="0"/>
              <a:buAutoNum type="alphaUcPeriod"/>
            </a:pPr>
            <a:r>
              <a:rPr lang="en-US" sz="3200" dirty="0" smtClean="0">
                <a:solidFill>
                  <a:schemeClr val="accent6">
                    <a:lumMod val="75000"/>
                  </a:schemeClr>
                </a:solidFill>
              </a:rPr>
              <a:t>How fast your food gets to you.</a:t>
            </a:r>
            <a:endParaRPr lang="en-US" sz="3200" dirty="0">
              <a:solidFill>
                <a:schemeClr val="accent6">
                  <a:lumMod val="75000"/>
                </a:schemeClr>
              </a:solidFill>
            </a:endParaRP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8" name="5-Point Star 7"/>
          <p:cNvSpPr/>
          <p:nvPr/>
        </p:nvSpPr>
        <p:spPr>
          <a:xfrm rot="1054873">
            <a:off x="630497" y="4329696"/>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2526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9363" y="499766"/>
            <a:ext cx="5261545" cy="5957357"/>
          </a:xfrm>
          <a:prstGeom prst="rect">
            <a:avLst/>
          </a:prstGeom>
          <a:ln w="3175">
            <a:solidFill>
              <a:schemeClr val="tx1"/>
            </a:solidFill>
          </a:ln>
        </p:spPr>
      </p:pic>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663426">
            <a:off x="927615" y="2272537"/>
            <a:ext cx="4636445" cy="2192232"/>
          </a:xfrm>
          <a:prstGeom prst="rect">
            <a:avLst/>
          </a:prstGeom>
        </p:spPr>
      </p:pic>
      <p:sp>
        <p:nvSpPr>
          <p:cNvPr id="8" name="5-Point Star 7"/>
          <p:cNvSpPr/>
          <p:nvPr/>
        </p:nvSpPr>
        <p:spPr>
          <a:xfrm>
            <a:off x="9782171" y="5970026"/>
            <a:ext cx="131482" cy="125325"/>
          </a:xfrm>
          <a:prstGeom prst="star5">
            <a:avLst/>
          </a:prstGeom>
          <a:solidFill>
            <a:schemeClr val="accent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8135733" y="3167128"/>
            <a:ext cx="131482" cy="125325"/>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237298">
            <a:off x="9686454" y="5898870"/>
            <a:ext cx="322916" cy="322916"/>
          </a:xfrm>
          <a:prstGeom prst="rect">
            <a:avLst/>
          </a:prstGeom>
        </p:spPr>
      </p:pic>
      <p:sp>
        <p:nvSpPr>
          <p:cNvPr id="13" name="TextBox 12"/>
          <p:cNvSpPr txBox="1"/>
          <p:nvPr/>
        </p:nvSpPr>
        <p:spPr>
          <a:xfrm>
            <a:off x="896670" y="5328831"/>
            <a:ext cx="4698333" cy="1015663"/>
          </a:xfrm>
          <a:prstGeom prst="rect">
            <a:avLst/>
          </a:prstGeom>
          <a:noFill/>
        </p:spPr>
        <p:txBody>
          <a:bodyPr wrap="square" rtlCol="0">
            <a:spAutoFit/>
          </a:bodyPr>
          <a:lstStyle/>
          <a:p>
            <a:pPr algn="ctr"/>
            <a:r>
              <a:rPr lang="en-US" sz="6000" dirty="0" smtClean="0"/>
              <a:t>2600 miles!</a:t>
            </a:r>
            <a:endParaRPr lang="en-US" sz="6000" dirty="0"/>
          </a:p>
        </p:txBody>
      </p:sp>
    </p:spTree>
    <p:extLst>
      <p:ext uri="{BB962C8B-B14F-4D97-AF65-F5344CB8AC3E}">
        <p14:creationId xmlns:p14="http://schemas.microsoft.com/office/powerpoint/2010/main" val="397993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29167E-6 -4.81481E-6 L -0.13437 -0.40833 " pathEditMode="relative" rAng="0" ptsTypes="AA">
                                      <p:cBhvr>
                                        <p:cTn id="18" dur="2000" fill="hold"/>
                                        <p:tgtEl>
                                          <p:spTgt spid="11"/>
                                        </p:tgtEl>
                                        <p:attrNameLst>
                                          <p:attrName>ppt_x</p:attrName>
                                          <p:attrName>ppt_y</p:attrName>
                                        </p:attrNameLst>
                                      </p:cBhvr>
                                      <p:rCtr x="-6719" y="-20417"/>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TPPRESENTATIONGUID" val="e4870527-bcb7-4a92-928f-c73d7ebfefb4"/>
  <p:tag name="WASPOLLED" val="590B1FDC06C04CE390F197DDFD727F4F"/>
  <p:tag name="TPVERSION" val="8"/>
  <p:tag name="TPFULLVERSION" val="8.2.4.6"/>
  <p:tag name="PPTVERSION" val="15"/>
  <p:tag name="TPOS" val="2"/>
  <p:tag name="TPLASTSAVEVERSION" val="6.2 PC"/>
</p:tagLst>
</file>

<file path=ppt/tags/tag10.xml><?xml version="1.0" encoding="utf-8"?>
<p:tagLst xmlns:a="http://schemas.openxmlformats.org/drawingml/2006/main" xmlns:r="http://schemas.openxmlformats.org/officeDocument/2006/relationships" xmlns:p="http://schemas.openxmlformats.org/presentationml/2006/main">
  <p:tag name="ZEROBASED" val="False"/>
</p:tagLst>
</file>

<file path=ppt/tags/tag11.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5CC443EC03774610B5B0946C09F1B3D6&lt;/guid&gt;&#10;            &lt;repollguid&gt;1FFB8847B5D3431DB7181893FDF081B0&lt;/repollguid&gt;&#10;            &lt;sourceid&gt;0A465DCB16A74F7E8C5AFC93045D0249&lt;/sourceid&gt;&#10;            &lt;questiontext&gt;A solar panel can produce electricity…&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An apple grown 1000 miles away from the store.&lt;/answertext&gt;&#10;                    &lt;valuetype&gt;-1&lt;/valuetype&gt;&#10;                &lt;/answer&gt;&#10;                &lt;answer&gt;&#10;                    &lt;guid&gt;70C444B300294588B22E1189BDF10C68&lt;/guid&gt;&#10;                    &lt;answertext&gt;An apple grown 50 miles away from the store.&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12.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NUMBERFORMAT" val="3"/>
  <p:tag name="LABELFORMAT" val="1"/>
</p:tagLst>
</file>

<file path=ppt/tags/tag13.xml><?xml version="1.0" encoding="utf-8"?>
<p:tagLst xmlns:a="http://schemas.openxmlformats.org/drawingml/2006/main" xmlns:r="http://schemas.openxmlformats.org/officeDocument/2006/relationships" xmlns:p="http://schemas.openxmlformats.org/presentationml/2006/main">
  <p:tag name="ZEROBASED" val="False"/>
</p:tagLst>
</file>

<file path=ppt/tags/tag14.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8DDA893EC17445DDB173B1C069E4D1FE&lt;/guid&gt;&#10;            &lt;repollguid&gt;1FFB8847B5D3431DB7181893FDF081B0&lt;/repollguid&gt;&#10;            &lt;sourceid&gt;0A465DCB16A74F7E8C5AFC93045D0249&lt;/sourceid&gt;&#10;            &lt;questiontext&gt;Which of the following is not a processed food?&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Chips Ahoy.&lt;/answertext&gt;&#10;                    &lt;valuetype&gt;-1&lt;/valuetype&gt;&#10;                &lt;/answer&gt;&#10;                &lt;answer&gt;&#10;                    &lt;guid&gt;70C444B300294588B22E1189BDF10C68&lt;/guid&gt;&#10;                    &lt;answertext&gt;Honey Nut Cheerios.&lt;/answertext&gt;&#10;                    &lt;valuetype&gt;-1&lt;/valuetype&gt;&#10;                &lt;/answer&gt;&#10;                &lt;answer&gt;&#10;                    &lt;guid&gt;45B184D5C8594F1F9C0761FC1F44B645&lt;/guid&gt;&#10;                    &lt;answertext&gt;An apple&lt;/answertext&gt;&#10;                    &lt;valuetype&gt;1&lt;/valuetype&gt;&#10;                &lt;/answer&gt;&#10;                &lt;answer&gt;&#10;                    &lt;guid&gt;053B230DC46447B1B1B76C49C392CCE5&lt;/guid&gt;&#10;                    &lt;answertext&gt;Frozen vegetables.&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15.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NUMBERFORMAT" val="3"/>
  <p:tag name="LABELFORMAT" val="1"/>
</p:tagLst>
</file>

<file path=ppt/tags/tag16.xml><?xml version="1.0" encoding="utf-8"?>
<p:tagLst xmlns:a="http://schemas.openxmlformats.org/drawingml/2006/main" xmlns:r="http://schemas.openxmlformats.org/officeDocument/2006/relationships" xmlns:p="http://schemas.openxmlformats.org/presentationml/2006/main">
  <p:tag name="ZEROBASED" val="False"/>
</p:tagLst>
</file>

<file path=ppt/tags/tag17.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2EC77E5C37EC4956B41B6EFE5D46ACD6&lt;/guid&gt;&#10;            &lt;repollguid&gt;1FFB8847B5D3431DB7181893FDF081B0&lt;/repollguid&gt;&#10;            &lt;sourceid&gt;0A465DCB16A74F7E8C5AFC93045D0249&lt;/sourceid&gt;&#10;            &lt;questiontext&gt;Which of the following is not a renewable resource?&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Eat less meat&lt;/answertext&gt;&#10;                    &lt;valuetype&gt;-1&lt;/valuetype&gt;&#10;                &lt;/answer&gt;&#10;                &lt;answer&gt;&#10;                    &lt;guid&gt;70C444B300294588B22E1189BDF10C68&lt;/guid&gt;&#10;                    &lt;answertext&gt;Eat less processed food&lt;/answertext&gt;&#10;                    &lt;valuetype&gt;-1&lt;/valuetype&gt;&#10;                &lt;/answer&gt;&#10;                &lt;answer&gt;&#10;                    &lt;guid&gt;E1F8AB1C72EB426D9250C8B8FF8FCA67&lt;/guid&gt;&#10;                    &lt;answertext&gt;Buy in season, local, and organic food.&lt;/answertext&gt;&#10;                    &lt;valuetype&gt;-1&lt;/valuetype&gt;&#10;                &lt;/answer&gt;&#10;                &lt;answer&gt;&#10;                    &lt;guid&gt;E6F93A1341B44B4E87E965653E68952E&lt;/guid&gt;&#10;                    &lt;answertext&gt;Grow your own food.&lt;/answertext&gt;&#10;                    &lt;valuetype&gt;-1&lt;/valuetype&gt;&#10;                &lt;/answer&gt;&#10;                &lt;answer&gt;&#10;                    &lt;guid&gt;93D100ED118E47C79F4EB00F3D9A2C20&lt;/guid&gt;&#10;                    &lt;answertext&gt;All of these are great! &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18.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NUMBERFORMAT" val="3"/>
  <p:tag name="LABELFORMAT" val="1"/>
</p:tagLst>
</file>

<file path=ppt/tags/tag19.xml><?xml version="1.0" encoding="utf-8"?>
<p:tagLst xmlns:a="http://schemas.openxmlformats.org/drawingml/2006/main" xmlns:r="http://schemas.openxmlformats.org/officeDocument/2006/relationships" xmlns:p="http://schemas.openxmlformats.org/presentationml/2006/main">
  <p:tag name="ZEROBASED" val="False"/>
</p:tagLst>
</file>

<file path=ppt/tags/tag2.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619B7BE3ED144FCC825E024141F9B5F7&lt;/guid&gt;&#10;            &lt;repollguid&gt;1FFB8847B5D3431DB7181893FDF081B0&lt;/repollguid&gt;&#10;            &lt;sourceid&gt;0A465DCB16A74F7E8C5AFC93045D0249&lt;/sourceid&gt;&#10;            &lt;questiontext&gt;A group of ferrets is called a(n)…&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Fumble.&lt;/answertext&gt;&#10;                    &lt;valuetype&gt;-1&lt;/valuetype&gt;&#10;                &lt;/answer&gt;&#10;                &lt;answer&gt;&#10;                    &lt;guid&gt;70C444B300294588B22E1189BDF10C68&lt;/guid&gt;&#10;                    &lt;answertext&gt;Pack.&lt;/answertext&gt;&#10;                    &lt;valuetype&gt;-1&lt;/valuetype&gt;&#10;                &lt;/answer&gt;&#10;                &lt;answer&gt;&#10;                    &lt;guid&gt;A2E6E220FF324D1EA8AF1BDDD1F0C755&lt;/guid&gt;&#10;                    &lt;answertext&gt;Business.&lt;/answertext&gt;&#10;                    &lt;valuetype&gt;1&lt;/valuetype&gt;&#10;                &lt;/answer&gt;&#10;                &lt;answer&gt;&#10;                    &lt;guid&gt;6DD6BAD08C254C89A3912FA2576DF57F&lt;/guid&gt;&#10;                    &lt;answertext&gt;Enterprise.&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20.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DC9137EB25C04EECB8F612F69B7B6A35&lt;/guid&gt;&#10;            &lt;repollguid&gt;1FFB8847B5D3431DB7181893FDF081B0&lt;/repollguid&gt;&#10;            &lt;sourceid&gt;0A465DCB16A74F7E8C5AFC93045D0249&lt;/sourceid&gt;&#10;            &lt;questiontext&gt;Why should we use renewable energy?&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Location A.&lt;/answertext&gt;&#10;                    &lt;valuetype&gt;1&lt;/valuetype&gt;&#10;                &lt;/answer&gt;&#10;                &lt;answer&gt;&#10;                    &lt;guid&gt;70C444B300294588B22E1189BDF10C68&lt;/guid&gt;&#10;                    &lt;answertext&gt;Location B.&lt;/answertext&gt;&#10;                    &lt;valuetype&gt;-1&lt;/valuetype&gt;&#10;                &lt;/answer&gt;&#10;                &lt;answer&gt;&#10;                    &lt;guid&gt;A2E6E220FF324D1EA8AF1BDDD1F0C755&lt;/guid&gt;&#10;                    &lt;answertext&gt;They’re the same.&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21.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LABELFORMAT" val="1"/>
  <p:tag name="NUMBERFORMAT" val="3"/>
</p:tagLst>
</file>

<file path=ppt/tags/tag22.xml><?xml version="1.0" encoding="utf-8"?>
<p:tagLst xmlns:a="http://schemas.openxmlformats.org/drawingml/2006/main" xmlns:r="http://schemas.openxmlformats.org/officeDocument/2006/relationships" xmlns:p="http://schemas.openxmlformats.org/presentationml/2006/main">
  <p:tag name="ZEROBASED" val="False"/>
</p:tagLst>
</file>

<file path=ppt/tags/tag23.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A78931994958424993DB13B802CB73BC&lt;/guid&gt;&#10;            &lt;repollguid&gt;1FFB8847B5D3431DB7181893FDF081B0&lt;/repollguid&gt;&#10;            &lt;sourceid&gt;0A465DCB16A74F7E8C5AFC93045D0249&lt;/sourceid&gt;&#10;            &lt;questiontext&gt;What is another term for renewable energy?&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The number of apples, lined up end to end, to measure a mile.&lt;/answertext&gt;&#10;                    &lt;valuetype&gt;-1&lt;/valuetype&gt;&#10;                &lt;/answer&gt;&#10;                &lt;answer&gt;&#10;                    &lt;guid&gt;70C444B300294588B22E1189BDF10C68&lt;/guid&gt;&#10;                    &lt;answertext&gt;The distance your food must run in P.E. class.&lt;/answertext&gt;&#10;                    &lt;valuetype&gt;-1&lt;/valuetype&gt;&#10;                &lt;/answer&gt;&#10;                &lt;answer&gt;&#10;                    &lt;guid&gt;A2E6E220FF324D1EA8AF1BDDD1F0C755&lt;/guid&gt;&#10;                    &lt;answertext&gt;The distance your food travels from where it’s grown to get to you.&lt;/answertext&gt;&#10;                    &lt;valuetype&gt;1&lt;/valuetype&gt;&#10;                &lt;/answer&gt;&#10;                &lt;answer&gt;&#10;                    &lt;guid&gt;6DD6BAD08C254C89A3912FA2576DF57F&lt;/guid&gt;&#10;                    &lt;answertext&gt;How fast your food gets to you.&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24.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NUMBERFORMAT" val="3"/>
  <p:tag name="LABELFORMAT" val="1"/>
</p:tagLst>
</file>

<file path=ppt/tags/tag25.xml><?xml version="1.0" encoding="utf-8"?>
<p:tagLst xmlns:a="http://schemas.openxmlformats.org/drawingml/2006/main" xmlns:r="http://schemas.openxmlformats.org/officeDocument/2006/relationships" xmlns:p="http://schemas.openxmlformats.org/presentationml/2006/main">
  <p:tag name="ZEROBASED" val="False"/>
</p:tagLst>
</file>

<file path=ppt/tags/tag26.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5CC443EC03774610B5B0946C09F1B3D6&lt;/guid&gt;&#10;            &lt;repollguid&gt;1FFB8847B5D3431DB7181893FDF081B0&lt;/repollguid&gt;&#10;            &lt;sourceid&gt;0A465DCB16A74F7E8C5AFC93045D0249&lt;/sourceid&gt;&#10;            &lt;questiontext&gt;A solar panel can produce electricity…&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An apple grown 1000 miles away from the store.&lt;/answertext&gt;&#10;                    &lt;valuetype&gt;-1&lt;/valuetype&gt;&#10;                &lt;/answer&gt;&#10;                &lt;answer&gt;&#10;                    &lt;guid&gt;70C444B300294588B22E1189BDF10C68&lt;/guid&gt;&#10;                    &lt;answertext&gt;An apple grown 50 miles away from the store.&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27.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NUMBERFORMAT" val="3"/>
  <p:tag name="LABELFORMAT" val="1"/>
</p:tagLst>
</file>

<file path=ppt/tags/tag28.xml><?xml version="1.0" encoding="utf-8"?>
<p:tagLst xmlns:a="http://schemas.openxmlformats.org/drawingml/2006/main" xmlns:r="http://schemas.openxmlformats.org/officeDocument/2006/relationships" xmlns:p="http://schemas.openxmlformats.org/presentationml/2006/main">
  <p:tag name="ZEROBASED" val="False"/>
</p:tagLst>
</file>

<file path=ppt/tags/tag29.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8DDA893EC17445DDB173B1C069E4D1FE&lt;/guid&gt;&#10;            &lt;repollguid&gt;1FFB8847B5D3431DB7181893FDF081B0&lt;/repollguid&gt;&#10;            &lt;sourceid&gt;0A465DCB16A74F7E8C5AFC93045D0249&lt;/sourceid&gt;&#10;            &lt;questiontext&gt;True or False? Technology is helping us get better at capturing renewable energy.&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Chips Ahoy.&lt;/answertext&gt;&#10;                    &lt;valuetype&gt;-1&lt;/valuetype&gt;&#10;                &lt;/answer&gt;&#10;                &lt;answer&gt;&#10;                    &lt;guid&gt;70C444B300294588B22E1189BDF10C68&lt;/guid&gt;&#10;                    &lt;answertext&gt;Honey Nut Cheerios.&lt;/answertext&gt;&#10;                    &lt;valuetype&gt;-1&lt;/valuetype&gt;&#10;                &lt;/answer&gt;&#10;                &lt;answer&gt;&#10;                    &lt;guid&gt;673CDFE4C280414AB823F051A2AAFF5C&lt;/guid&gt;&#10;                    &lt;answertext&gt;An Apple&lt;/answertext&gt;&#10;                    &lt;valuetype&gt;1&lt;/valuetype&gt;&#10;                &lt;/answer&gt;&#10;                &lt;answer&gt;&#10;                    &lt;guid&gt;A0B75AB0CAEE48C1B1FB4893FC72DC2F&lt;/guid&gt;&#10;                    &lt;answertext&gt;Frozen vegetables.&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3.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LABELFORMAT" val="1"/>
  <p:tag name="NUMBERFORMAT" val="3"/>
</p:tagLst>
</file>

<file path=ppt/tags/tag30.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NUMBERFORMAT" val="3"/>
  <p:tag name="LABELFORMAT" val="1"/>
</p:tagLst>
</file>

<file path=ppt/tags/tag31.xml><?xml version="1.0" encoding="utf-8"?>
<p:tagLst xmlns:a="http://schemas.openxmlformats.org/drawingml/2006/main" xmlns:r="http://schemas.openxmlformats.org/officeDocument/2006/relationships" xmlns:p="http://schemas.openxmlformats.org/presentationml/2006/main">
  <p:tag name="ZEROBASED" val="False"/>
</p:tagLst>
</file>

<file path=ppt/tags/tag32.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2EC77E5C37EC4956B41B6EFE5D46ACD6&lt;/guid&gt;&#10;            &lt;repollguid&gt;1FFB8847B5D3431DB7181893FDF081B0&lt;/repollguid&gt;&#10;            &lt;sourceid&gt;0A465DCB16A74F7E8C5AFC93045D0249&lt;/sourceid&gt;&#10;            &lt;questiontext&gt;Which of the following is not a renewable resource?&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Eat less meat&lt;/answertext&gt;&#10;                    &lt;valuetype&gt;-1&lt;/valuetype&gt;&#10;                &lt;/answer&gt;&#10;                &lt;answer&gt;&#10;                    &lt;guid&gt;70C444B300294588B22E1189BDF10C68&lt;/guid&gt;&#10;                    &lt;answertext&gt;Eat less processed food&lt;/answertext&gt;&#10;                    &lt;valuetype&gt;-1&lt;/valuetype&gt;&#10;                &lt;/answer&gt;&#10;                &lt;answer&gt;&#10;                    &lt;guid&gt;E1F8AB1C72EB426D9250C8B8FF8FCA67&lt;/guid&gt;&#10;                    &lt;answertext&gt;Buy in season, local, and organic food.&lt;/answertext&gt;&#10;                    &lt;valuetype&gt;-1&lt;/valuetype&gt;&#10;                &lt;/answer&gt;&#10;                &lt;answer&gt;&#10;                    &lt;guid&gt;E6F93A1341B44B4E87E965653E68952E&lt;/guid&gt;&#10;                    &lt;answertext&gt;Grow your own food.&lt;/answertext&gt;&#10;                    &lt;valuetype&gt;-1&lt;/valuetype&gt;&#10;                &lt;/answer&gt;&#10;                &lt;answer&gt;&#10;                    &lt;guid&gt;6EDE5EFAD678429CB98EEE575AB565E7&lt;/guid&gt;&#10;                    &lt;answertext&gt;All of these are great! &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33.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NUMBERFORMAT" val="3"/>
  <p:tag name="LABELFORMAT" val="1"/>
</p:tagLst>
</file>

<file path=ppt/tags/tag34.xml><?xml version="1.0" encoding="utf-8"?>
<p:tagLst xmlns:a="http://schemas.openxmlformats.org/drawingml/2006/main" xmlns:r="http://schemas.openxmlformats.org/officeDocument/2006/relationships" xmlns:p="http://schemas.openxmlformats.org/presentationml/2006/main">
  <p:tag name="ZEROBASED" val="False"/>
</p:tagLst>
</file>

<file path=ppt/tags/tag4.xml><?xml version="1.0" encoding="utf-8"?>
<p:tagLst xmlns:a="http://schemas.openxmlformats.org/drawingml/2006/main" xmlns:r="http://schemas.openxmlformats.org/officeDocument/2006/relationships" xmlns:p="http://schemas.openxmlformats.org/presentationml/2006/main">
  <p:tag name="ZEROBASED" val="False"/>
</p:tagLst>
</file>

<file path=ppt/tags/tag5.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DC9137EB25C04EECB8F612F69B7B6A35&lt;/guid&gt;&#10;            &lt;repollguid&gt;1FFB8847B5D3431DB7181893FDF081B0&lt;/repollguid&gt;&#10;            &lt;sourceid&gt;0A465DCB16A74F7E8C5AFC93045D0249&lt;/sourceid&gt;&#10;            &lt;questiontext&gt;Why should we use renewable energy?&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Location A.&lt;/answertext&gt;&#10;                    &lt;valuetype&gt;1&lt;/valuetype&gt;&#10;                &lt;/answer&gt;&#10;                &lt;answer&gt;&#10;                    &lt;guid&gt;70C444B300294588B22E1189BDF10C68&lt;/guid&gt;&#10;                    &lt;answertext&gt;Location B.&lt;/answertext&gt;&#10;                    &lt;valuetype&gt;-1&lt;/valuetype&gt;&#10;                &lt;/answer&gt;&#10;                &lt;answer&gt;&#10;                    &lt;guid&gt;A2E6E220FF324D1EA8AF1BDDD1F0C755&lt;/guid&gt;&#10;                    &lt;answertext&gt;They’re the same.&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6.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LABELFORMAT" val="1"/>
  <p:tag name="NUMBERFORMAT" val="3"/>
</p:tagLst>
</file>

<file path=ppt/tags/tag7.xml><?xml version="1.0" encoding="utf-8"?>
<p:tagLst xmlns:a="http://schemas.openxmlformats.org/drawingml/2006/main" xmlns:r="http://schemas.openxmlformats.org/officeDocument/2006/relationships" xmlns:p="http://schemas.openxmlformats.org/presentationml/2006/main">
  <p:tag name="ZEROBASED" val="False"/>
</p:tagLst>
</file>

<file path=ppt/tags/tag8.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A78931994958424993DB13B802CB73BC&lt;/guid&gt;&#10;            &lt;repollguid&gt;1FFB8847B5D3431DB7181893FDF081B0&lt;/repollguid&gt;&#10;            &lt;sourceid&gt;0A465DCB16A74F7E8C5AFC93045D0249&lt;/sourceid&gt;&#10;            &lt;questiontext&gt;What is another term for renewable energy?&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Better energy&lt;/answertext&gt;&#10;                    &lt;valuetype&gt;-1&lt;/valuetype&gt;&#10;                &lt;/answer&gt;&#10;                &lt;answer&gt;&#10;                    &lt;guid&gt;70C444B300294588B22E1189BDF10C68&lt;/guid&gt;&#10;                    &lt;answertext&gt;Clean energy.&lt;/answertext&gt;&#10;                    &lt;valuetype&gt;-1&lt;/valuetype&gt;&#10;                &lt;/answer&gt;&#10;                &lt;answer&gt;&#10;                    &lt;guid&gt;A2E6E220FF324D1EA8AF1BDDD1F0C755&lt;/guid&gt;&#10;                    &lt;answertext&gt;Dirty energy.&lt;/answertext&gt;&#10;                    &lt;valuetype&gt;1&lt;/valuetype&gt;&#10;                &lt;/answer&gt;&#10;                &lt;answer&gt;&#10;                    &lt;guid&gt;6DD6BAD08C254C89A3912FA2576DF57F&lt;/guid&gt;&#10;                    &lt;answertext&gt;Quick energy.&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9.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NUMBERFORMAT" val="3"/>
  <p:tag name="LABELFORMAT" val="1"/>
</p:tagLst>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2944</TotalTime>
  <Words>1164</Words>
  <Application>Microsoft Office PowerPoint</Application>
  <PresentationFormat>Widescreen</PresentationFormat>
  <Paragraphs>177</Paragraphs>
  <Slides>38</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Corbel</vt:lpstr>
      <vt:lpstr>Basis</vt:lpstr>
      <vt:lpstr>intro</vt:lpstr>
      <vt:lpstr>pop quiz…</vt:lpstr>
      <vt:lpstr>A group of ferrets is called a(n)…</vt:lpstr>
      <vt:lpstr>PowerPoint Presentation</vt:lpstr>
      <vt:lpstr>Food systems</vt:lpstr>
      <vt:lpstr>You have the option to buy a tomato from location A, where it is in season, or Location B where it is not in season. Which tomato requires less energy to be grown?</vt:lpstr>
      <vt:lpstr>PowerPoint Presentation</vt:lpstr>
      <vt:lpstr>What is a food mile?</vt:lpstr>
      <vt:lpstr>PowerPoint Presentation</vt:lpstr>
      <vt:lpstr>PowerPoint Presentation</vt:lpstr>
      <vt:lpstr>Which of the following uses less overall energy and has less environmental impact?</vt:lpstr>
      <vt:lpstr>PowerPoint Presentation</vt:lpstr>
      <vt:lpstr>Which of the following is not a processed food?</vt:lpstr>
      <vt:lpstr>PowerPoint Presentation</vt:lpstr>
      <vt:lpstr>Which of the following is a way to reduce your food energy impact?</vt:lpstr>
      <vt:lpstr>PowerPoint Presentation</vt:lpstr>
      <vt:lpstr>where does my food come from?</vt:lpstr>
      <vt:lpstr>PowerPoint Presentation</vt:lpstr>
      <vt:lpstr>PowerPoint Presentation</vt:lpstr>
      <vt:lpstr>producing or growing food (production)</vt:lpstr>
      <vt:lpstr>processing and packaging food (processing)</vt:lpstr>
      <vt:lpstr>transporting food to the store (transportation)</vt:lpstr>
      <vt:lpstr>buying and eating food (consumption)</vt:lpstr>
      <vt:lpstr>waste</vt:lpstr>
      <vt:lpstr>how can you lessen your food impact?</vt:lpstr>
      <vt:lpstr>how can you lessen your food impact?</vt:lpstr>
      <vt:lpstr>how can you lessen your food impact?</vt:lpstr>
      <vt:lpstr>how can you lessen your food impact?</vt:lpstr>
      <vt:lpstr>how can you lessen your food impact?</vt:lpstr>
      <vt:lpstr>how can you lessen your food impact?</vt:lpstr>
      <vt:lpstr>how can you lessen your food impact?</vt:lpstr>
      <vt:lpstr>You have the option to buy a tomato from location A, where it is in season, or Location B where it is not in season. Which tomato requires less energy to be grown?</vt:lpstr>
      <vt:lpstr>What is a food mile?</vt:lpstr>
      <vt:lpstr>Which of the following uses less overall energy and has less environmental impact?</vt:lpstr>
      <vt:lpstr>Which of the following is not a processed food?</vt:lpstr>
      <vt:lpstr>Which of the following is a way to reduce your food energy impact.</vt:lpstr>
      <vt:lpstr>PowerPoint Presentation</vt:lpstr>
      <vt:lpstr>want to learn more?</vt:lpstr>
    </vt:vector>
  </TitlesOfParts>
  <Company>The National Center for Appropriate Technology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Energy corps</dc:title>
  <dc:creator>Emilia Emerson</dc:creator>
  <cp:lastModifiedBy>Emilia Emerson</cp:lastModifiedBy>
  <cp:revision>120</cp:revision>
  <dcterms:created xsi:type="dcterms:W3CDTF">2017-11-13T23:04:40Z</dcterms:created>
  <dcterms:modified xsi:type="dcterms:W3CDTF">2018-03-02T19:32:24Z</dcterms:modified>
</cp:coreProperties>
</file>